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74" r:id="rId2"/>
    <p:sldId id="376" r:id="rId3"/>
    <p:sldId id="380" r:id="rId4"/>
    <p:sldId id="381" r:id="rId5"/>
    <p:sldId id="382" r:id="rId6"/>
    <p:sldId id="426" r:id="rId7"/>
    <p:sldId id="427" r:id="rId8"/>
    <p:sldId id="428" r:id="rId9"/>
    <p:sldId id="414" r:id="rId10"/>
    <p:sldId id="383" r:id="rId11"/>
    <p:sldId id="384" r:id="rId12"/>
    <p:sldId id="385" r:id="rId13"/>
    <p:sldId id="388" r:id="rId14"/>
    <p:sldId id="389" r:id="rId15"/>
    <p:sldId id="390" r:id="rId16"/>
    <p:sldId id="391" r:id="rId17"/>
    <p:sldId id="392" r:id="rId18"/>
    <p:sldId id="393" r:id="rId19"/>
    <p:sldId id="397" r:id="rId20"/>
    <p:sldId id="398" r:id="rId21"/>
    <p:sldId id="400" r:id="rId22"/>
    <p:sldId id="418" r:id="rId23"/>
    <p:sldId id="419" r:id="rId24"/>
    <p:sldId id="420" r:id="rId25"/>
    <p:sldId id="421" r:id="rId26"/>
    <p:sldId id="422" r:id="rId27"/>
    <p:sldId id="416" r:id="rId28"/>
    <p:sldId id="405" r:id="rId29"/>
    <p:sldId id="406" r:id="rId30"/>
    <p:sldId id="407" r:id="rId31"/>
    <p:sldId id="408" r:id="rId32"/>
    <p:sldId id="409" r:id="rId33"/>
    <p:sldId id="410" r:id="rId34"/>
    <p:sldId id="411" r:id="rId35"/>
    <p:sldId id="412" r:id="rId36"/>
    <p:sldId id="413" r:id="rId37"/>
    <p:sldId id="423" r:id="rId38"/>
    <p:sldId id="424" r:id="rId39"/>
    <p:sldId id="425" r:id="rId40"/>
    <p:sldId id="379" r:id="rId41"/>
    <p:sldId id="369" r:id="rId42"/>
    <p:sldId id="368" r:id="rId43"/>
    <p:sldId id="371" r:id="rId44"/>
    <p:sldId id="373" r:id="rId45"/>
    <p:sldId id="375" r:id="rId46"/>
    <p:sldId id="293"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66"/>
    <a:srgbClr val="EC881D"/>
    <a:srgbClr val="2C4CFF"/>
    <a:srgbClr val="FFFFFF"/>
    <a:srgbClr val="5F6062"/>
    <a:srgbClr val="0079DB"/>
    <a:srgbClr val="DC7B1F"/>
    <a:srgbClr val="000000"/>
    <a:srgbClr val="231F2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1"/>
    <p:restoredTop sz="57184" autoAdjust="0"/>
  </p:normalViewPr>
  <p:slideViewPr>
    <p:cSldViewPr snapToGrid="0">
      <p:cViewPr varScale="1">
        <p:scale>
          <a:sx n="87" d="100"/>
          <a:sy n="87" d="100"/>
        </p:scale>
        <p:origin x="2248" y="184"/>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125" d="100"/>
        <a:sy n="125"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4.jpg"/><Relationship Id="rId3" Type="http://schemas.openxmlformats.org/officeDocument/2006/relationships/image" Target="../media/image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4.jpg"/><Relationship Id="rId3"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B663C-897D-FF43-A670-E242A3EF009A}" type="doc">
      <dgm:prSet loTypeId="urn:microsoft.com/office/officeart/2008/layout/PictureLineup" loCatId="" qsTypeId="urn:microsoft.com/office/officeart/2005/8/quickstyle/simple4" qsCatId="simple" csTypeId="urn:microsoft.com/office/officeart/2005/8/colors/accent2_2" csCatId="accent2" phldr="1"/>
      <dgm:spPr/>
      <dgm:t>
        <a:bodyPr/>
        <a:lstStyle/>
        <a:p>
          <a:endParaRPr lang="en-US"/>
        </a:p>
      </dgm:t>
    </dgm:pt>
    <dgm:pt modelId="{D5D808C1-637C-694A-9E7B-380CFB054AEE}">
      <dgm:prSet phldrT="[Text]"/>
      <dgm:spPr/>
      <dgm:t>
        <a:bodyPr/>
        <a:lstStyle/>
        <a:p>
          <a:r>
            <a:rPr lang="en-US" dirty="0" smtClean="0"/>
            <a:t>Human</a:t>
          </a:r>
          <a:endParaRPr lang="en-US" dirty="0"/>
        </a:p>
      </dgm:t>
    </dgm:pt>
    <dgm:pt modelId="{E85A6E30-3F3B-BC4B-89A6-F61E5FE39B61}" type="parTrans" cxnId="{686930F9-9244-B643-8A6A-40D5034FEC19}">
      <dgm:prSet/>
      <dgm:spPr/>
      <dgm:t>
        <a:bodyPr/>
        <a:lstStyle/>
        <a:p>
          <a:endParaRPr lang="en-US"/>
        </a:p>
      </dgm:t>
    </dgm:pt>
    <dgm:pt modelId="{0AE85DFE-C278-6B44-8829-7DD9CCDF671C}" type="sibTrans" cxnId="{686930F9-9244-B643-8A6A-40D5034FEC19}">
      <dgm:prSet/>
      <dgm:spPr/>
      <dgm:t>
        <a:bodyPr/>
        <a:lstStyle/>
        <a:p>
          <a:endParaRPr lang="en-US"/>
        </a:p>
      </dgm:t>
    </dgm:pt>
    <dgm:pt modelId="{EB19A22E-CB88-B642-8985-452D959B4EAB}">
      <dgm:prSet phldrT="[Text]"/>
      <dgm:spPr/>
      <dgm:t>
        <a:bodyPr/>
        <a:lstStyle/>
        <a:p>
          <a:r>
            <a:rPr lang="en-US" dirty="0" smtClean="0"/>
            <a:t>DJ</a:t>
          </a:r>
          <a:endParaRPr lang="en-US" dirty="0"/>
        </a:p>
      </dgm:t>
    </dgm:pt>
    <dgm:pt modelId="{5D7F7D7C-5265-6545-A07B-5493635C1EEE}" type="parTrans" cxnId="{618A8216-A98B-894B-A8B5-51C68FED0A4B}">
      <dgm:prSet/>
      <dgm:spPr/>
      <dgm:t>
        <a:bodyPr/>
        <a:lstStyle/>
        <a:p>
          <a:endParaRPr lang="en-US"/>
        </a:p>
      </dgm:t>
    </dgm:pt>
    <dgm:pt modelId="{8C9570D0-F735-5842-B782-733CB2E3C70D}" type="sibTrans" cxnId="{618A8216-A98B-894B-A8B5-51C68FED0A4B}">
      <dgm:prSet/>
      <dgm:spPr/>
      <dgm:t>
        <a:bodyPr/>
        <a:lstStyle/>
        <a:p>
          <a:endParaRPr lang="en-US"/>
        </a:p>
      </dgm:t>
    </dgm:pt>
    <dgm:pt modelId="{60F56A59-AE66-504E-8440-3C9C7BAD23D2}">
      <dgm:prSet phldrT="[Text]"/>
      <dgm:spPr/>
      <dgm:t>
        <a:bodyPr/>
        <a:lstStyle/>
        <a:p>
          <a:r>
            <a:rPr lang="en-US" dirty="0" smtClean="0"/>
            <a:t>Human + Data</a:t>
          </a:r>
          <a:endParaRPr lang="en-US" dirty="0"/>
        </a:p>
      </dgm:t>
    </dgm:pt>
    <dgm:pt modelId="{0C4235C3-3C58-3848-986D-AB67FC01567A}" type="parTrans" cxnId="{3A4923A7-F6AB-F142-9247-4833F190438A}">
      <dgm:prSet/>
      <dgm:spPr/>
      <dgm:t>
        <a:bodyPr/>
        <a:lstStyle/>
        <a:p>
          <a:endParaRPr lang="en-US"/>
        </a:p>
      </dgm:t>
    </dgm:pt>
    <dgm:pt modelId="{0CD79976-5D00-BE4E-B215-D62A3536F064}" type="sibTrans" cxnId="{3A4923A7-F6AB-F142-9247-4833F190438A}">
      <dgm:prSet/>
      <dgm:spPr/>
      <dgm:t>
        <a:bodyPr/>
        <a:lstStyle/>
        <a:p>
          <a:endParaRPr lang="en-US"/>
        </a:p>
      </dgm:t>
    </dgm:pt>
    <dgm:pt modelId="{73198BFE-8726-9647-974B-F903BAA2A43C}">
      <dgm:prSet phldrT="[Text]"/>
      <dgm:spPr/>
      <dgm:t>
        <a:bodyPr/>
        <a:lstStyle/>
        <a:p>
          <a:r>
            <a:rPr lang="en-US" dirty="0" smtClean="0"/>
            <a:t>Market Basket</a:t>
          </a:r>
          <a:endParaRPr lang="en-US" dirty="0"/>
        </a:p>
      </dgm:t>
    </dgm:pt>
    <dgm:pt modelId="{7785DEBD-E450-E34F-A788-C3CAA8C0C728}" type="parTrans" cxnId="{8CC16643-5D6D-7A46-B36F-B1E968E7E35A}">
      <dgm:prSet/>
      <dgm:spPr/>
      <dgm:t>
        <a:bodyPr/>
        <a:lstStyle/>
        <a:p>
          <a:endParaRPr lang="en-US"/>
        </a:p>
      </dgm:t>
    </dgm:pt>
    <dgm:pt modelId="{11093318-DD99-5A47-80DD-0EF21FCFBAF6}" type="sibTrans" cxnId="{8CC16643-5D6D-7A46-B36F-B1E968E7E35A}">
      <dgm:prSet/>
      <dgm:spPr/>
      <dgm:t>
        <a:bodyPr/>
        <a:lstStyle/>
        <a:p>
          <a:endParaRPr lang="en-US"/>
        </a:p>
      </dgm:t>
    </dgm:pt>
    <dgm:pt modelId="{C4097593-56D7-C94C-9F0B-DCF1D7B136C7}">
      <dgm:prSet phldrT="[Text]"/>
      <dgm:spPr/>
      <dgm:t>
        <a:bodyPr/>
        <a:lstStyle/>
        <a:p>
          <a:r>
            <a:rPr lang="en-US" dirty="0" smtClean="0"/>
            <a:t>Data + Machines</a:t>
          </a:r>
          <a:endParaRPr lang="en-US" dirty="0"/>
        </a:p>
      </dgm:t>
    </dgm:pt>
    <dgm:pt modelId="{7D49F733-7B4F-224A-8DF4-58CC58E29590}" type="parTrans" cxnId="{3BEEE8CE-418D-8542-B8EC-52799F8052CD}">
      <dgm:prSet/>
      <dgm:spPr/>
      <dgm:t>
        <a:bodyPr/>
        <a:lstStyle/>
        <a:p>
          <a:endParaRPr lang="en-US"/>
        </a:p>
      </dgm:t>
    </dgm:pt>
    <dgm:pt modelId="{83CF5D4E-4270-EA41-8643-A96E45AAD8AF}" type="sibTrans" cxnId="{3BEEE8CE-418D-8542-B8EC-52799F8052CD}">
      <dgm:prSet/>
      <dgm:spPr/>
      <dgm:t>
        <a:bodyPr/>
        <a:lstStyle/>
        <a:p>
          <a:endParaRPr lang="en-US"/>
        </a:p>
      </dgm:t>
    </dgm:pt>
    <dgm:pt modelId="{BF88F882-C212-BD4A-A238-2AB39CE65E86}">
      <dgm:prSet phldrT="[Text]"/>
      <dgm:spPr/>
      <dgm:t>
        <a:bodyPr/>
        <a:lstStyle/>
        <a:p>
          <a:r>
            <a:rPr lang="en-US" dirty="0" smtClean="0"/>
            <a:t>Librarian</a:t>
          </a:r>
          <a:endParaRPr lang="en-US" dirty="0"/>
        </a:p>
      </dgm:t>
    </dgm:pt>
    <dgm:pt modelId="{9EB7A255-5B53-E14C-82CB-9C5EC3154E46}" type="parTrans" cxnId="{46914AAA-1BB7-BE4F-9A3F-478FAE66A9E3}">
      <dgm:prSet/>
      <dgm:spPr/>
      <dgm:t>
        <a:bodyPr/>
        <a:lstStyle/>
        <a:p>
          <a:endParaRPr lang="en-US"/>
        </a:p>
      </dgm:t>
    </dgm:pt>
    <dgm:pt modelId="{FCB6639D-9FB9-A14F-B5BC-8AAFAFAB7851}" type="sibTrans" cxnId="{46914AAA-1BB7-BE4F-9A3F-478FAE66A9E3}">
      <dgm:prSet/>
      <dgm:spPr/>
      <dgm:t>
        <a:bodyPr/>
        <a:lstStyle/>
        <a:p>
          <a:endParaRPr lang="en-US"/>
        </a:p>
      </dgm:t>
    </dgm:pt>
    <dgm:pt modelId="{42C29E18-A1F4-A548-A5FD-B818BE792A6D}">
      <dgm:prSet phldrT="[Text]"/>
      <dgm:spPr/>
      <dgm:t>
        <a:bodyPr/>
        <a:lstStyle/>
        <a:p>
          <a:r>
            <a:rPr lang="en-US" dirty="0" smtClean="0"/>
            <a:t>Sommelier</a:t>
          </a:r>
          <a:endParaRPr lang="en-US" dirty="0"/>
        </a:p>
      </dgm:t>
    </dgm:pt>
    <dgm:pt modelId="{F03ED1B0-DBA6-D646-87B2-FB5C2CAF8143}" type="parTrans" cxnId="{2FD1CB50-4408-DB4B-9B85-923CC0AB3565}">
      <dgm:prSet/>
      <dgm:spPr/>
      <dgm:t>
        <a:bodyPr/>
        <a:lstStyle/>
        <a:p>
          <a:endParaRPr lang="en-US"/>
        </a:p>
      </dgm:t>
    </dgm:pt>
    <dgm:pt modelId="{1792A54B-E6A0-7743-B724-FE867CD932CF}" type="sibTrans" cxnId="{2FD1CB50-4408-DB4B-9B85-923CC0AB3565}">
      <dgm:prSet/>
      <dgm:spPr/>
      <dgm:t>
        <a:bodyPr/>
        <a:lstStyle/>
        <a:p>
          <a:endParaRPr lang="en-US"/>
        </a:p>
      </dgm:t>
    </dgm:pt>
    <dgm:pt modelId="{5D87493C-D9EC-1E43-A6CA-94A1F6621724}">
      <dgm:prSet phldrT="[Text]"/>
      <dgm:spPr/>
      <dgm:t>
        <a:bodyPr/>
        <a:lstStyle/>
        <a:p>
          <a:endParaRPr lang="en-US" dirty="0"/>
        </a:p>
      </dgm:t>
    </dgm:pt>
    <dgm:pt modelId="{A80596AE-E5CE-2748-BCA1-E45725C05612}" type="parTrans" cxnId="{0C0E532A-8B50-7747-AD46-31789C2591EC}">
      <dgm:prSet/>
      <dgm:spPr/>
      <dgm:t>
        <a:bodyPr/>
        <a:lstStyle/>
        <a:p>
          <a:endParaRPr lang="en-US"/>
        </a:p>
      </dgm:t>
    </dgm:pt>
    <dgm:pt modelId="{AFBA6BE7-C81D-DA40-9C37-F9495F1D1F98}" type="sibTrans" cxnId="{0C0E532A-8B50-7747-AD46-31789C2591EC}">
      <dgm:prSet/>
      <dgm:spPr/>
      <dgm:t>
        <a:bodyPr/>
        <a:lstStyle/>
        <a:p>
          <a:endParaRPr lang="en-US"/>
        </a:p>
      </dgm:t>
    </dgm:pt>
    <dgm:pt modelId="{9A1D8971-5B48-554E-B4FF-A3088377AF7B}">
      <dgm:prSet phldrT="[Text]"/>
      <dgm:spPr/>
      <dgm:t>
        <a:bodyPr/>
        <a:lstStyle/>
        <a:p>
          <a:r>
            <a:rPr lang="en-US" dirty="0" smtClean="0"/>
            <a:t>People you may know</a:t>
          </a:r>
          <a:endParaRPr lang="en-US" dirty="0"/>
        </a:p>
      </dgm:t>
    </dgm:pt>
    <dgm:pt modelId="{BD2F1F5E-FD4D-5B43-B9F6-DC0C2EDB38F8}" type="parTrans" cxnId="{939B6D17-222F-B940-8EB3-B1439660CAED}">
      <dgm:prSet/>
      <dgm:spPr/>
      <dgm:t>
        <a:bodyPr/>
        <a:lstStyle/>
        <a:p>
          <a:endParaRPr lang="en-US"/>
        </a:p>
      </dgm:t>
    </dgm:pt>
    <dgm:pt modelId="{B264F1DA-3CAA-E745-9918-3313DD6A2E6A}" type="sibTrans" cxnId="{939B6D17-222F-B940-8EB3-B1439660CAED}">
      <dgm:prSet/>
      <dgm:spPr/>
      <dgm:t>
        <a:bodyPr/>
        <a:lstStyle/>
        <a:p>
          <a:endParaRPr lang="en-US"/>
        </a:p>
      </dgm:t>
    </dgm:pt>
    <dgm:pt modelId="{9758CE57-255B-BB42-A93F-88FE13235691}">
      <dgm:prSet phldrT="[Text]"/>
      <dgm:spPr/>
      <dgm:t>
        <a:bodyPr/>
        <a:lstStyle/>
        <a:p>
          <a:r>
            <a:rPr lang="en-US" dirty="0" smtClean="0"/>
            <a:t>Job you may be interested in</a:t>
          </a:r>
          <a:endParaRPr lang="en-US" dirty="0"/>
        </a:p>
      </dgm:t>
    </dgm:pt>
    <dgm:pt modelId="{51A6C7BC-EBB0-9048-8A54-6CC403867D52}" type="parTrans" cxnId="{715C06B7-D5A1-CD47-85C7-7E82777AA87D}">
      <dgm:prSet/>
      <dgm:spPr/>
      <dgm:t>
        <a:bodyPr/>
        <a:lstStyle/>
        <a:p>
          <a:endParaRPr lang="en-US"/>
        </a:p>
      </dgm:t>
    </dgm:pt>
    <dgm:pt modelId="{E8BC7E91-FD1B-7940-BCDE-04C434F145A8}" type="sibTrans" cxnId="{715C06B7-D5A1-CD47-85C7-7E82777AA87D}">
      <dgm:prSet/>
      <dgm:spPr/>
      <dgm:t>
        <a:bodyPr/>
        <a:lstStyle/>
        <a:p>
          <a:endParaRPr lang="en-US"/>
        </a:p>
      </dgm:t>
    </dgm:pt>
    <dgm:pt modelId="{A4208602-528B-2346-BA0E-BC1488904DEE}">
      <dgm:prSet phldrT="[Text]"/>
      <dgm:spPr/>
      <dgm:t>
        <a:bodyPr/>
        <a:lstStyle/>
        <a:p>
          <a:r>
            <a:rPr lang="en-US" dirty="0" smtClean="0"/>
            <a:t>Items you may want to consider</a:t>
          </a:r>
          <a:endParaRPr lang="en-US" dirty="0"/>
        </a:p>
      </dgm:t>
    </dgm:pt>
    <dgm:pt modelId="{240C074E-12F3-5C4F-9682-036F64E53EAC}" type="parTrans" cxnId="{9695F61E-0B73-BD48-9A81-33ADA49423C8}">
      <dgm:prSet/>
      <dgm:spPr/>
      <dgm:t>
        <a:bodyPr/>
        <a:lstStyle/>
        <a:p>
          <a:endParaRPr lang="en-US"/>
        </a:p>
      </dgm:t>
    </dgm:pt>
    <dgm:pt modelId="{66D5AC43-F8EF-2745-9BE5-A633E09AF9BC}" type="sibTrans" cxnId="{9695F61E-0B73-BD48-9A81-33ADA49423C8}">
      <dgm:prSet/>
      <dgm:spPr/>
      <dgm:t>
        <a:bodyPr/>
        <a:lstStyle/>
        <a:p>
          <a:endParaRPr lang="en-US"/>
        </a:p>
      </dgm:t>
    </dgm:pt>
    <dgm:pt modelId="{88AC8A31-1D7C-214C-B500-603BB947C5BD}">
      <dgm:prSet phldrT="[Text]"/>
      <dgm:spPr/>
      <dgm:t>
        <a:bodyPr/>
        <a:lstStyle/>
        <a:p>
          <a:r>
            <a:rPr lang="en-US" dirty="0" smtClean="0"/>
            <a:t>Deep &amp; Wide Learning</a:t>
          </a:r>
          <a:endParaRPr lang="en-US" dirty="0"/>
        </a:p>
      </dgm:t>
    </dgm:pt>
    <dgm:pt modelId="{6E760B58-F039-964C-B2D0-E666D4B8874F}" type="parTrans" cxnId="{A500958D-1294-2A45-A11C-29DCE4BCE309}">
      <dgm:prSet/>
      <dgm:spPr/>
      <dgm:t>
        <a:bodyPr/>
        <a:lstStyle/>
        <a:p>
          <a:endParaRPr lang="en-US"/>
        </a:p>
      </dgm:t>
    </dgm:pt>
    <dgm:pt modelId="{2F40F426-4611-3442-BEB9-E3B09D6FE8FF}" type="sibTrans" cxnId="{A500958D-1294-2A45-A11C-29DCE4BCE309}">
      <dgm:prSet/>
      <dgm:spPr/>
      <dgm:t>
        <a:bodyPr/>
        <a:lstStyle/>
        <a:p>
          <a:endParaRPr lang="en-US"/>
        </a:p>
      </dgm:t>
    </dgm:pt>
    <dgm:pt modelId="{E6C93F78-4F43-014D-9AD0-736099ACEA3D}">
      <dgm:prSet phldrT="[Text]"/>
      <dgm:spPr/>
      <dgm:t>
        <a:bodyPr/>
        <a:lstStyle/>
        <a:p>
          <a:r>
            <a:rPr lang="en-US" dirty="0" smtClean="0"/>
            <a:t>Deep Matrix Factorization</a:t>
          </a:r>
          <a:endParaRPr lang="en-US" dirty="0"/>
        </a:p>
      </dgm:t>
    </dgm:pt>
    <dgm:pt modelId="{120DB40A-CDBE-0A44-ABE7-CE69B744745D}" type="parTrans" cxnId="{446186A5-CF1A-1649-A147-B18CEFD10135}">
      <dgm:prSet/>
      <dgm:spPr/>
      <dgm:t>
        <a:bodyPr/>
        <a:lstStyle/>
        <a:p>
          <a:endParaRPr lang="en-US"/>
        </a:p>
      </dgm:t>
    </dgm:pt>
    <dgm:pt modelId="{C0D75BA2-4A8B-3549-93E3-C40DC0436FE5}" type="sibTrans" cxnId="{446186A5-CF1A-1649-A147-B18CEFD10135}">
      <dgm:prSet/>
      <dgm:spPr/>
      <dgm:t>
        <a:bodyPr/>
        <a:lstStyle/>
        <a:p>
          <a:endParaRPr lang="en-US"/>
        </a:p>
      </dgm:t>
    </dgm:pt>
    <dgm:pt modelId="{C69B9B96-6DD9-0847-9CE2-6CCF5C70EF19}" type="pres">
      <dgm:prSet presAssocID="{A77B663C-897D-FF43-A670-E242A3EF009A}" presName="Name0" presStyleCnt="0">
        <dgm:presLayoutVars>
          <dgm:chMax/>
          <dgm:chPref/>
          <dgm:dir/>
          <dgm:animLvl val="lvl"/>
          <dgm:resizeHandles val="exact"/>
        </dgm:presLayoutVars>
      </dgm:prSet>
      <dgm:spPr/>
      <dgm:t>
        <a:bodyPr/>
        <a:lstStyle/>
        <a:p>
          <a:endParaRPr lang="en-US"/>
        </a:p>
      </dgm:t>
    </dgm:pt>
    <dgm:pt modelId="{9AEFF39A-C3B6-6144-97FE-63828ABEDD10}" type="pres">
      <dgm:prSet presAssocID="{D5D808C1-637C-694A-9E7B-380CFB054AEE}" presName="composite" presStyleCnt="0"/>
      <dgm:spPr/>
      <dgm:t>
        <a:bodyPr/>
        <a:lstStyle/>
        <a:p>
          <a:endParaRPr lang="en-US"/>
        </a:p>
      </dgm:t>
    </dgm:pt>
    <dgm:pt modelId="{0B0B55BD-420D-F747-BEDE-ADA0383649F1}" type="pres">
      <dgm:prSet presAssocID="{D5D808C1-637C-694A-9E7B-380CFB054AEE}" presName="Image" presStyleLbl="align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333107E5-0F35-2746-A9BA-ECA5CEC58C13}" type="pres">
      <dgm:prSet presAssocID="{D5D808C1-637C-694A-9E7B-380CFB054AEE}" presName="Accent" presStyleLbl="parChTrans1D1" presStyleIdx="0" presStyleCnt="3"/>
      <dgm:spPr/>
      <dgm:t>
        <a:bodyPr/>
        <a:lstStyle/>
        <a:p>
          <a:endParaRPr lang="en-US"/>
        </a:p>
      </dgm:t>
    </dgm:pt>
    <dgm:pt modelId="{1C8D1B1C-0394-564A-B13C-459A75003435}" type="pres">
      <dgm:prSet presAssocID="{D5D808C1-637C-694A-9E7B-380CFB054AEE}" presName="Parent" presStyleLbl="revTx" presStyleIdx="0" presStyleCnt="3">
        <dgm:presLayoutVars>
          <dgm:chMax val="0"/>
          <dgm:chPref val="0"/>
          <dgm:bulletEnabled val="1"/>
        </dgm:presLayoutVars>
      </dgm:prSet>
      <dgm:spPr/>
      <dgm:t>
        <a:bodyPr/>
        <a:lstStyle/>
        <a:p>
          <a:endParaRPr lang="en-US"/>
        </a:p>
      </dgm:t>
    </dgm:pt>
    <dgm:pt modelId="{A28A6E20-B9E2-9F42-AAB3-97C2C3AC32E9}" type="pres">
      <dgm:prSet presAssocID="{0AE85DFE-C278-6B44-8829-7DD9CCDF671C}" presName="sibTrans" presStyleCnt="0"/>
      <dgm:spPr/>
      <dgm:t>
        <a:bodyPr/>
        <a:lstStyle/>
        <a:p>
          <a:endParaRPr lang="en-US"/>
        </a:p>
      </dgm:t>
    </dgm:pt>
    <dgm:pt modelId="{8216BA9A-BDB2-A545-B48A-B9BBC4C6EEBC}" type="pres">
      <dgm:prSet presAssocID="{60F56A59-AE66-504E-8440-3C9C7BAD23D2}" presName="composite" presStyleCnt="0"/>
      <dgm:spPr/>
      <dgm:t>
        <a:bodyPr/>
        <a:lstStyle/>
        <a:p>
          <a:endParaRPr lang="en-US"/>
        </a:p>
      </dgm:t>
    </dgm:pt>
    <dgm:pt modelId="{67174DD5-2D42-CB4C-A115-353430D40A5F}" type="pres">
      <dgm:prSet presAssocID="{60F56A59-AE66-504E-8440-3C9C7BAD23D2}" presName="Image" presStyleLbl="align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C0A7DB7D-1E84-1D4C-B221-72BD9558356B}" type="pres">
      <dgm:prSet presAssocID="{60F56A59-AE66-504E-8440-3C9C7BAD23D2}" presName="Accent" presStyleLbl="parChTrans1D1" presStyleIdx="1" presStyleCnt="3"/>
      <dgm:spPr/>
      <dgm:t>
        <a:bodyPr/>
        <a:lstStyle/>
        <a:p>
          <a:endParaRPr lang="en-US"/>
        </a:p>
      </dgm:t>
    </dgm:pt>
    <dgm:pt modelId="{232769FB-FD3A-1F4F-B9D3-E609EA6A5670}" type="pres">
      <dgm:prSet presAssocID="{60F56A59-AE66-504E-8440-3C9C7BAD23D2}" presName="Parent" presStyleLbl="revTx" presStyleIdx="1" presStyleCnt="3">
        <dgm:presLayoutVars>
          <dgm:chMax val="0"/>
          <dgm:chPref val="0"/>
          <dgm:bulletEnabled val="1"/>
        </dgm:presLayoutVars>
      </dgm:prSet>
      <dgm:spPr/>
      <dgm:t>
        <a:bodyPr/>
        <a:lstStyle/>
        <a:p>
          <a:endParaRPr lang="en-US"/>
        </a:p>
      </dgm:t>
    </dgm:pt>
    <dgm:pt modelId="{A2489648-DED6-A148-9C47-6680F65B5978}" type="pres">
      <dgm:prSet presAssocID="{0CD79976-5D00-BE4E-B215-D62A3536F064}" presName="sibTrans" presStyleCnt="0"/>
      <dgm:spPr/>
      <dgm:t>
        <a:bodyPr/>
        <a:lstStyle/>
        <a:p>
          <a:endParaRPr lang="en-US"/>
        </a:p>
      </dgm:t>
    </dgm:pt>
    <dgm:pt modelId="{A505159B-1A71-084D-9BA5-5B74F183EC0F}" type="pres">
      <dgm:prSet presAssocID="{C4097593-56D7-C94C-9F0B-DCF1D7B136C7}" presName="composite" presStyleCnt="0"/>
      <dgm:spPr/>
      <dgm:t>
        <a:bodyPr/>
        <a:lstStyle/>
        <a:p>
          <a:endParaRPr lang="en-US"/>
        </a:p>
      </dgm:t>
    </dgm:pt>
    <dgm:pt modelId="{D3DEA78E-426B-8841-AA7A-2C56141644B5}" type="pres">
      <dgm:prSet presAssocID="{C4097593-56D7-C94C-9F0B-DCF1D7B136C7}" presName="Image" presStyleLbl="align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t>
        <a:bodyPr/>
        <a:lstStyle/>
        <a:p>
          <a:endParaRPr lang="en-US"/>
        </a:p>
      </dgm:t>
    </dgm:pt>
    <dgm:pt modelId="{75D1FB56-6793-1440-8CCD-79BBC5A3FF9B}" type="pres">
      <dgm:prSet presAssocID="{C4097593-56D7-C94C-9F0B-DCF1D7B136C7}" presName="Accent" presStyleLbl="parChTrans1D1" presStyleIdx="2" presStyleCnt="3"/>
      <dgm:spPr/>
      <dgm:t>
        <a:bodyPr/>
        <a:lstStyle/>
        <a:p>
          <a:endParaRPr lang="en-US"/>
        </a:p>
      </dgm:t>
    </dgm:pt>
    <dgm:pt modelId="{ECE5D8D8-2E3C-A941-877D-E014FB4E8DC7}" type="pres">
      <dgm:prSet presAssocID="{C4097593-56D7-C94C-9F0B-DCF1D7B136C7}" presName="Parent" presStyleLbl="revTx" presStyleIdx="2" presStyleCnt="3">
        <dgm:presLayoutVars>
          <dgm:chMax val="0"/>
          <dgm:chPref val="0"/>
          <dgm:bulletEnabled val="1"/>
        </dgm:presLayoutVars>
      </dgm:prSet>
      <dgm:spPr/>
      <dgm:t>
        <a:bodyPr/>
        <a:lstStyle/>
        <a:p>
          <a:endParaRPr lang="en-US"/>
        </a:p>
      </dgm:t>
    </dgm:pt>
  </dgm:ptLst>
  <dgm:cxnLst>
    <dgm:cxn modelId="{D9582221-8640-AF49-88A0-BE54C32F8698}" type="presOf" srcId="{C4097593-56D7-C94C-9F0B-DCF1D7B136C7}" destId="{ECE5D8D8-2E3C-A941-877D-E014FB4E8DC7}" srcOrd="0" destOrd="0" presId="urn:microsoft.com/office/officeart/2008/layout/PictureLineup"/>
    <dgm:cxn modelId="{8D578A1C-9DD1-2D49-A9C2-E90AAF53B92F}" type="presOf" srcId="{A4208602-528B-2346-BA0E-BC1488904DEE}" destId="{232769FB-FD3A-1F4F-B9D3-E609EA6A5670}" srcOrd="0" destOrd="4" presId="urn:microsoft.com/office/officeart/2008/layout/PictureLineup"/>
    <dgm:cxn modelId="{2FD1CB50-4408-DB4B-9B85-923CC0AB3565}" srcId="{D5D808C1-637C-694A-9E7B-380CFB054AEE}" destId="{42C29E18-A1F4-A548-A5FD-B818BE792A6D}" srcOrd="2" destOrd="0" parTransId="{F03ED1B0-DBA6-D646-87B2-FB5C2CAF8143}" sibTransId="{1792A54B-E6A0-7743-B724-FE867CD932CF}"/>
    <dgm:cxn modelId="{E542DFAB-19C9-B844-9448-87529A70BE84}" type="presOf" srcId="{A77B663C-897D-FF43-A670-E242A3EF009A}" destId="{C69B9B96-6DD9-0847-9CE2-6CCF5C70EF19}" srcOrd="0" destOrd="0" presId="urn:microsoft.com/office/officeart/2008/layout/PictureLineup"/>
    <dgm:cxn modelId="{3BEEE8CE-418D-8542-B8EC-52799F8052CD}" srcId="{A77B663C-897D-FF43-A670-E242A3EF009A}" destId="{C4097593-56D7-C94C-9F0B-DCF1D7B136C7}" srcOrd="2" destOrd="0" parTransId="{7D49F733-7B4F-224A-8DF4-58CC58E29590}" sibTransId="{83CF5D4E-4270-EA41-8643-A96E45AAD8AF}"/>
    <dgm:cxn modelId="{0C0E532A-8B50-7747-AD46-31789C2591EC}" srcId="{D5D808C1-637C-694A-9E7B-380CFB054AEE}" destId="{5D87493C-D9EC-1E43-A6CA-94A1F6621724}" srcOrd="3" destOrd="0" parTransId="{A80596AE-E5CE-2748-BCA1-E45725C05612}" sibTransId="{AFBA6BE7-C81D-DA40-9C37-F9495F1D1F98}"/>
    <dgm:cxn modelId="{9695F61E-0B73-BD48-9A81-33ADA49423C8}" srcId="{60F56A59-AE66-504E-8440-3C9C7BAD23D2}" destId="{A4208602-528B-2346-BA0E-BC1488904DEE}" srcOrd="3" destOrd="0" parTransId="{240C074E-12F3-5C4F-9682-036F64E53EAC}" sibTransId="{66D5AC43-F8EF-2745-9BE5-A633E09AF9BC}"/>
    <dgm:cxn modelId="{618A8216-A98B-894B-A8B5-51C68FED0A4B}" srcId="{D5D808C1-637C-694A-9E7B-380CFB054AEE}" destId="{EB19A22E-CB88-B642-8985-452D959B4EAB}" srcOrd="0" destOrd="0" parTransId="{5D7F7D7C-5265-6545-A07B-5493635C1EEE}" sibTransId="{8C9570D0-F735-5842-B782-733CB2E3C70D}"/>
    <dgm:cxn modelId="{3A4923A7-F6AB-F142-9247-4833F190438A}" srcId="{A77B663C-897D-FF43-A670-E242A3EF009A}" destId="{60F56A59-AE66-504E-8440-3C9C7BAD23D2}" srcOrd="1" destOrd="0" parTransId="{0C4235C3-3C58-3848-986D-AB67FC01567A}" sibTransId="{0CD79976-5D00-BE4E-B215-D62A3536F064}"/>
    <dgm:cxn modelId="{715C06B7-D5A1-CD47-85C7-7E82777AA87D}" srcId="{60F56A59-AE66-504E-8440-3C9C7BAD23D2}" destId="{9758CE57-255B-BB42-A93F-88FE13235691}" srcOrd="2" destOrd="0" parTransId="{51A6C7BC-EBB0-9048-8A54-6CC403867D52}" sibTransId="{E8BC7E91-FD1B-7940-BCDE-04C434F145A8}"/>
    <dgm:cxn modelId="{939B6D17-222F-B940-8EB3-B1439660CAED}" srcId="{60F56A59-AE66-504E-8440-3C9C7BAD23D2}" destId="{9A1D8971-5B48-554E-B4FF-A3088377AF7B}" srcOrd="1" destOrd="0" parTransId="{BD2F1F5E-FD4D-5B43-B9F6-DC0C2EDB38F8}" sibTransId="{B264F1DA-3CAA-E745-9918-3313DD6A2E6A}"/>
    <dgm:cxn modelId="{8D0C7D44-2882-924F-9011-42E4D4F71868}" type="presOf" srcId="{E6C93F78-4F43-014D-9AD0-736099ACEA3D}" destId="{ECE5D8D8-2E3C-A941-877D-E014FB4E8DC7}" srcOrd="0" destOrd="2" presId="urn:microsoft.com/office/officeart/2008/layout/PictureLineup"/>
    <dgm:cxn modelId="{A500958D-1294-2A45-A11C-29DCE4BCE309}" srcId="{C4097593-56D7-C94C-9F0B-DCF1D7B136C7}" destId="{88AC8A31-1D7C-214C-B500-603BB947C5BD}" srcOrd="0" destOrd="0" parTransId="{6E760B58-F039-964C-B2D0-E666D4B8874F}" sibTransId="{2F40F426-4611-3442-BEB9-E3B09D6FE8FF}"/>
    <dgm:cxn modelId="{AC3ED6A6-D33E-CF48-A5AB-2C8771C8008E}" type="presOf" srcId="{60F56A59-AE66-504E-8440-3C9C7BAD23D2}" destId="{232769FB-FD3A-1F4F-B9D3-E609EA6A5670}" srcOrd="0" destOrd="0" presId="urn:microsoft.com/office/officeart/2008/layout/PictureLineup"/>
    <dgm:cxn modelId="{8CC16643-5D6D-7A46-B36F-B1E968E7E35A}" srcId="{60F56A59-AE66-504E-8440-3C9C7BAD23D2}" destId="{73198BFE-8726-9647-974B-F903BAA2A43C}" srcOrd="0" destOrd="0" parTransId="{7785DEBD-E450-E34F-A788-C3CAA8C0C728}" sibTransId="{11093318-DD99-5A47-80DD-0EF21FCFBAF6}"/>
    <dgm:cxn modelId="{E532676B-8021-9740-9A7B-82A18AE976AF}" type="presOf" srcId="{5D87493C-D9EC-1E43-A6CA-94A1F6621724}" destId="{1C8D1B1C-0394-564A-B13C-459A75003435}" srcOrd="0" destOrd="4" presId="urn:microsoft.com/office/officeart/2008/layout/PictureLineup"/>
    <dgm:cxn modelId="{0AEE7CE5-519B-5C45-98CA-3E780FCEAA51}" type="presOf" srcId="{EB19A22E-CB88-B642-8985-452D959B4EAB}" destId="{1C8D1B1C-0394-564A-B13C-459A75003435}" srcOrd="0" destOrd="1" presId="urn:microsoft.com/office/officeart/2008/layout/PictureLineup"/>
    <dgm:cxn modelId="{3D1E42C1-BAC3-074A-9C5C-675FC4D41F3D}" type="presOf" srcId="{9A1D8971-5B48-554E-B4FF-A3088377AF7B}" destId="{232769FB-FD3A-1F4F-B9D3-E609EA6A5670}" srcOrd="0" destOrd="2" presId="urn:microsoft.com/office/officeart/2008/layout/PictureLineup"/>
    <dgm:cxn modelId="{F5474D13-BF6C-F047-AF1C-C0E8516A50CA}" type="presOf" srcId="{73198BFE-8726-9647-974B-F903BAA2A43C}" destId="{232769FB-FD3A-1F4F-B9D3-E609EA6A5670}" srcOrd="0" destOrd="1" presId="urn:microsoft.com/office/officeart/2008/layout/PictureLineup"/>
    <dgm:cxn modelId="{8F57DECB-072B-634F-9F02-402870BFCD32}" type="presOf" srcId="{D5D808C1-637C-694A-9E7B-380CFB054AEE}" destId="{1C8D1B1C-0394-564A-B13C-459A75003435}" srcOrd="0" destOrd="0" presId="urn:microsoft.com/office/officeart/2008/layout/PictureLineup"/>
    <dgm:cxn modelId="{057E7518-3679-C846-BB6E-999A8D1CD5DB}" type="presOf" srcId="{9758CE57-255B-BB42-A93F-88FE13235691}" destId="{232769FB-FD3A-1F4F-B9D3-E609EA6A5670}" srcOrd="0" destOrd="3" presId="urn:microsoft.com/office/officeart/2008/layout/PictureLineup"/>
    <dgm:cxn modelId="{E758106A-A3A5-1941-BAA9-3F27C9E90607}" type="presOf" srcId="{88AC8A31-1D7C-214C-B500-603BB947C5BD}" destId="{ECE5D8D8-2E3C-A941-877D-E014FB4E8DC7}" srcOrd="0" destOrd="1" presId="urn:microsoft.com/office/officeart/2008/layout/PictureLineup"/>
    <dgm:cxn modelId="{446186A5-CF1A-1649-A147-B18CEFD10135}" srcId="{C4097593-56D7-C94C-9F0B-DCF1D7B136C7}" destId="{E6C93F78-4F43-014D-9AD0-736099ACEA3D}" srcOrd="1" destOrd="0" parTransId="{120DB40A-CDBE-0A44-ABE7-CE69B744745D}" sibTransId="{C0D75BA2-4A8B-3549-93E3-C40DC0436FE5}"/>
    <dgm:cxn modelId="{37118B5A-9376-144E-9ADB-9CB25FC62BD3}" type="presOf" srcId="{42C29E18-A1F4-A548-A5FD-B818BE792A6D}" destId="{1C8D1B1C-0394-564A-B13C-459A75003435}" srcOrd="0" destOrd="3" presId="urn:microsoft.com/office/officeart/2008/layout/PictureLineup"/>
    <dgm:cxn modelId="{46914AAA-1BB7-BE4F-9A3F-478FAE66A9E3}" srcId="{D5D808C1-637C-694A-9E7B-380CFB054AEE}" destId="{BF88F882-C212-BD4A-A238-2AB39CE65E86}" srcOrd="1" destOrd="0" parTransId="{9EB7A255-5B53-E14C-82CB-9C5EC3154E46}" sibTransId="{FCB6639D-9FB9-A14F-B5BC-8AAFAFAB7851}"/>
    <dgm:cxn modelId="{9FE2A68C-1470-DB42-87E9-83B4AFF922A3}" type="presOf" srcId="{BF88F882-C212-BD4A-A238-2AB39CE65E86}" destId="{1C8D1B1C-0394-564A-B13C-459A75003435}" srcOrd="0" destOrd="2" presId="urn:microsoft.com/office/officeart/2008/layout/PictureLineup"/>
    <dgm:cxn modelId="{686930F9-9244-B643-8A6A-40D5034FEC19}" srcId="{A77B663C-897D-FF43-A670-E242A3EF009A}" destId="{D5D808C1-637C-694A-9E7B-380CFB054AEE}" srcOrd="0" destOrd="0" parTransId="{E85A6E30-3F3B-BC4B-89A6-F61E5FE39B61}" sibTransId="{0AE85DFE-C278-6B44-8829-7DD9CCDF671C}"/>
    <dgm:cxn modelId="{88B067D4-626B-9347-A3A0-3B6B65BD2AD5}" type="presParOf" srcId="{C69B9B96-6DD9-0847-9CE2-6CCF5C70EF19}" destId="{9AEFF39A-C3B6-6144-97FE-63828ABEDD10}" srcOrd="0" destOrd="0" presId="urn:microsoft.com/office/officeart/2008/layout/PictureLineup"/>
    <dgm:cxn modelId="{0B5E67F8-AD3C-4C48-932D-B4F1043FB02B}" type="presParOf" srcId="{9AEFF39A-C3B6-6144-97FE-63828ABEDD10}" destId="{0B0B55BD-420D-F747-BEDE-ADA0383649F1}" srcOrd="0" destOrd="0" presId="urn:microsoft.com/office/officeart/2008/layout/PictureLineup"/>
    <dgm:cxn modelId="{B0AB928A-D35D-5D4B-A087-BCE5A294E3CC}" type="presParOf" srcId="{9AEFF39A-C3B6-6144-97FE-63828ABEDD10}" destId="{333107E5-0F35-2746-A9BA-ECA5CEC58C13}" srcOrd="1" destOrd="0" presId="urn:microsoft.com/office/officeart/2008/layout/PictureLineup"/>
    <dgm:cxn modelId="{13D7E1EA-50AE-2F48-83BC-69865E4F6C5A}" type="presParOf" srcId="{9AEFF39A-C3B6-6144-97FE-63828ABEDD10}" destId="{1C8D1B1C-0394-564A-B13C-459A75003435}" srcOrd="2" destOrd="0" presId="urn:microsoft.com/office/officeart/2008/layout/PictureLineup"/>
    <dgm:cxn modelId="{7FC39CD5-CEBF-B548-A8B5-B5FD7F959FB2}" type="presParOf" srcId="{C69B9B96-6DD9-0847-9CE2-6CCF5C70EF19}" destId="{A28A6E20-B9E2-9F42-AAB3-97C2C3AC32E9}" srcOrd="1" destOrd="0" presId="urn:microsoft.com/office/officeart/2008/layout/PictureLineup"/>
    <dgm:cxn modelId="{7A774731-64CA-8F47-97DB-AC2929507670}" type="presParOf" srcId="{C69B9B96-6DD9-0847-9CE2-6CCF5C70EF19}" destId="{8216BA9A-BDB2-A545-B48A-B9BBC4C6EEBC}" srcOrd="2" destOrd="0" presId="urn:microsoft.com/office/officeart/2008/layout/PictureLineup"/>
    <dgm:cxn modelId="{3169CC51-CABC-0C48-9614-D3E46DD03C5A}" type="presParOf" srcId="{8216BA9A-BDB2-A545-B48A-B9BBC4C6EEBC}" destId="{67174DD5-2D42-CB4C-A115-353430D40A5F}" srcOrd="0" destOrd="0" presId="urn:microsoft.com/office/officeart/2008/layout/PictureLineup"/>
    <dgm:cxn modelId="{C2A1A336-FE2A-CF4B-A972-1D35993A157C}" type="presParOf" srcId="{8216BA9A-BDB2-A545-B48A-B9BBC4C6EEBC}" destId="{C0A7DB7D-1E84-1D4C-B221-72BD9558356B}" srcOrd="1" destOrd="0" presId="urn:microsoft.com/office/officeart/2008/layout/PictureLineup"/>
    <dgm:cxn modelId="{C298A0B4-E709-1046-BEB6-3EDF26CBA7A5}" type="presParOf" srcId="{8216BA9A-BDB2-A545-B48A-B9BBC4C6EEBC}" destId="{232769FB-FD3A-1F4F-B9D3-E609EA6A5670}" srcOrd="2" destOrd="0" presId="urn:microsoft.com/office/officeart/2008/layout/PictureLineup"/>
    <dgm:cxn modelId="{8606949C-D857-4843-8381-321F69972BCB}" type="presParOf" srcId="{C69B9B96-6DD9-0847-9CE2-6CCF5C70EF19}" destId="{A2489648-DED6-A148-9C47-6680F65B5978}" srcOrd="3" destOrd="0" presId="urn:microsoft.com/office/officeart/2008/layout/PictureLineup"/>
    <dgm:cxn modelId="{B1DB72F9-29C8-F34C-887D-52E6C9D84D58}" type="presParOf" srcId="{C69B9B96-6DD9-0847-9CE2-6CCF5C70EF19}" destId="{A505159B-1A71-084D-9BA5-5B74F183EC0F}" srcOrd="4" destOrd="0" presId="urn:microsoft.com/office/officeart/2008/layout/PictureLineup"/>
    <dgm:cxn modelId="{BA52D62C-7F4A-624F-AEE4-36F6963D7480}" type="presParOf" srcId="{A505159B-1A71-084D-9BA5-5B74F183EC0F}" destId="{D3DEA78E-426B-8841-AA7A-2C56141644B5}" srcOrd="0" destOrd="0" presId="urn:microsoft.com/office/officeart/2008/layout/PictureLineup"/>
    <dgm:cxn modelId="{B530B399-F165-5D4E-A040-A6C3EDAE35DF}" type="presParOf" srcId="{A505159B-1A71-084D-9BA5-5B74F183EC0F}" destId="{75D1FB56-6793-1440-8CCD-79BBC5A3FF9B}" srcOrd="1" destOrd="0" presId="urn:microsoft.com/office/officeart/2008/layout/PictureLineup"/>
    <dgm:cxn modelId="{AF998D5A-AFD5-3148-B8AA-F49A593BFF08}" type="presParOf" srcId="{A505159B-1A71-084D-9BA5-5B74F183EC0F}" destId="{ECE5D8D8-2E3C-A941-877D-E014FB4E8DC7}"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F795A5-01F5-464C-BA23-4AEC1FC3C01C}" type="doc">
      <dgm:prSet loTypeId="urn:microsoft.com/office/officeart/2005/8/layout/process3" loCatId="" qsTypeId="urn:microsoft.com/office/officeart/2005/8/quickstyle/simple4" qsCatId="simple" csTypeId="urn:microsoft.com/office/officeart/2005/8/colors/colorful5" csCatId="colorful" phldr="1"/>
      <dgm:spPr/>
      <dgm:t>
        <a:bodyPr/>
        <a:lstStyle/>
        <a:p>
          <a:endParaRPr lang="en-US"/>
        </a:p>
      </dgm:t>
    </dgm:pt>
    <dgm:pt modelId="{232C19CF-BC00-C944-99C7-36B7940DB25B}">
      <dgm:prSet phldrT="[Text]"/>
      <dgm:spPr/>
      <dgm:t>
        <a:bodyPr/>
        <a:lstStyle/>
        <a:p>
          <a:r>
            <a:rPr lang="en-US" dirty="0" smtClean="0"/>
            <a:t>Human Curated Rule</a:t>
          </a:r>
          <a:endParaRPr lang="en-US" dirty="0"/>
        </a:p>
      </dgm:t>
    </dgm:pt>
    <dgm:pt modelId="{523C2DF1-204D-0443-BA53-948E0E0F86AF}" type="parTrans" cxnId="{D7EE7F84-D444-8144-9D7D-7EDBDC90C174}">
      <dgm:prSet/>
      <dgm:spPr/>
      <dgm:t>
        <a:bodyPr/>
        <a:lstStyle/>
        <a:p>
          <a:endParaRPr lang="en-US"/>
        </a:p>
      </dgm:t>
    </dgm:pt>
    <dgm:pt modelId="{F71242E0-56D7-354E-BCE3-E60AA2C0BF81}" type="sibTrans" cxnId="{D7EE7F84-D444-8144-9D7D-7EDBDC90C174}">
      <dgm:prSet/>
      <dgm:spPr/>
      <dgm:t>
        <a:bodyPr/>
        <a:lstStyle/>
        <a:p>
          <a:endParaRPr lang="en-US"/>
        </a:p>
      </dgm:t>
    </dgm:pt>
    <dgm:pt modelId="{4F32FF6B-E0D9-2F43-8D7F-AA04B45BC916}">
      <dgm:prSet phldrT="[Text]"/>
      <dgm:spPr/>
      <dgm:t>
        <a:bodyPr/>
        <a:lstStyle/>
        <a:p>
          <a:r>
            <a:rPr lang="en-US" dirty="0" smtClean="0"/>
            <a:t>If User1 like Item1 and Item2, If User2 like Item3 and Item2, then recommend Item3 to User 1</a:t>
          </a:r>
          <a:endParaRPr lang="en-US" dirty="0"/>
        </a:p>
      </dgm:t>
    </dgm:pt>
    <dgm:pt modelId="{DB5DCE9D-A56C-9B4F-812F-6E50383F70D1}" type="parTrans" cxnId="{4B297750-2988-764A-A23A-D5A1A3EF5DD9}">
      <dgm:prSet/>
      <dgm:spPr/>
      <dgm:t>
        <a:bodyPr/>
        <a:lstStyle/>
        <a:p>
          <a:endParaRPr lang="en-US"/>
        </a:p>
      </dgm:t>
    </dgm:pt>
    <dgm:pt modelId="{1EA51C92-35B6-8F4E-AB5D-FC798DB08F95}" type="sibTrans" cxnId="{4B297750-2988-764A-A23A-D5A1A3EF5DD9}">
      <dgm:prSet/>
      <dgm:spPr/>
      <dgm:t>
        <a:bodyPr/>
        <a:lstStyle/>
        <a:p>
          <a:endParaRPr lang="en-US"/>
        </a:p>
      </dgm:t>
    </dgm:pt>
    <dgm:pt modelId="{7306E3ED-E7C8-DA4F-AFC3-ECFCA285A1C5}">
      <dgm:prSet phldrT="[Text]"/>
      <dgm:spPr/>
      <dgm:t>
        <a:bodyPr/>
        <a:lstStyle/>
        <a:p>
          <a:r>
            <a:rPr lang="en-US" dirty="0" smtClean="0"/>
            <a:t>Rule Mining</a:t>
          </a:r>
          <a:endParaRPr lang="en-US" dirty="0"/>
        </a:p>
      </dgm:t>
    </dgm:pt>
    <dgm:pt modelId="{997D612F-38E2-8E4C-9513-35169260C0D7}" type="parTrans" cxnId="{773AB9FF-9377-E440-82BF-D8C12EFCBBE8}">
      <dgm:prSet/>
      <dgm:spPr/>
      <dgm:t>
        <a:bodyPr/>
        <a:lstStyle/>
        <a:p>
          <a:endParaRPr lang="en-US"/>
        </a:p>
      </dgm:t>
    </dgm:pt>
    <dgm:pt modelId="{474A6895-4510-834D-8788-CC7356A54268}" type="sibTrans" cxnId="{773AB9FF-9377-E440-82BF-D8C12EFCBBE8}">
      <dgm:prSet/>
      <dgm:spPr/>
      <dgm:t>
        <a:bodyPr/>
        <a:lstStyle/>
        <a:p>
          <a:endParaRPr lang="en-US"/>
        </a:p>
      </dgm:t>
    </dgm:pt>
    <dgm:pt modelId="{7EAAC12A-4E41-FA40-A2EA-21DB319A9DE9}">
      <dgm:prSet phldrT="[Text]"/>
      <dgm:spPr/>
      <dgm:t>
        <a:bodyPr/>
        <a:lstStyle/>
        <a:p>
          <a:r>
            <a:rPr lang="en-US" dirty="0" smtClean="0"/>
            <a:t>Matrix Factorization</a:t>
          </a:r>
          <a:endParaRPr lang="en-US" dirty="0"/>
        </a:p>
      </dgm:t>
    </dgm:pt>
    <dgm:pt modelId="{129EE877-7549-0647-A4A0-A3C55C4FCD2E}" type="parTrans" cxnId="{ACE29E31-8C83-8D48-8C29-149A1F229692}">
      <dgm:prSet/>
      <dgm:spPr/>
      <dgm:t>
        <a:bodyPr/>
        <a:lstStyle/>
        <a:p>
          <a:endParaRPr lang="en-US"/>
        </a:p>
      </dgm:t>
    </dgm:pt>
    <dgm:pt modelId="{E685651F-1DAA-024F-8360-CB5B1CCF72B2}" type="sibTrans" cxnId="{ACE29E31-8C83-8D48-8C29-149A1F229692}">
      <dgm:prSet/>
      <dgm:spPr/>
      <dgm:t>
        <a:bodyPr/>
        <a:lstStyle/>
        <a:p>
          <a:endParaRPr lang="en-US"/>
        </a:p>
      </dgm:t>
    </dgm:pt>
    <dgm:pt modelId="{4575AB28-5784-A143-A7D5-207228E8978B}">
      <dgm:prSet phldrT="[Text]"/>
      <dgm:spPr/>
      <dgm:t>
        <a:bodyPr/>
        <a:lstStyle/>
        <a:p>
          <a:r>
            <a:rPr lang="en-US" dirty="0" smtClean="0"/>
            <a:t>Rule Learning</a:t>
          </a:r>
          <a:endParaRPr lang="en-US" dirty="0"/>
        </a:p>
      </dgm:t>
    </dgm:pt>
    <dgm:pt modelId="{9FC68187-971E-B849-9A99-2CBAFBD3344D}" type="parTrans" cxnId="{2C57CA80-3F13-2541-8D99-4DA1B169F7A4}">
      <dgm:prSet/>
      <dgm:spPr/>
      <dgm:t>
        <a:bodyPr/>
        <a:lstStyle/>
        <a:p>
          <a:endParaRPr lang="en-US"/>
        </a:p>
      </dgm:t>
    </dgm:pt>
    <dgm:pt modelId="{770F88B9-5A01-D349-A8E3-D52E240AF87C}" type="sibTrans" cxnId="{2C57CA80-3F13-2541-8D99-4DA1B169F7A4}">
      <dgm:prSet/>
      <dgm:spPr/>
      <dgm:t>
        <a:bodyPr/>
        <a:lstStyle/>
        <a:p>
          <a:endParaRPr lang="en-US"/>
        </a:p>
      </dgm:t>
    </dgm:pt>
    <dgm:pt modelId="{D44A85ED-9600-3741-941E-718FB4558737}">
      <dgm:prSet phldrT="[Text]"/>
      <dgm:spPr/>
      <dgm:t>
        <a:bodyPr/>
        <a:lstStyle/>
        <a:p>
          <a:r>
            <a:rPr lang="en-US" dirty="0" smtClean="0"/>
            <a:t>Deep Learning based Methods</a:t>
          </a:r>
          <a:endParaRPr lang="en-US" dirty="0"/>
        </a:p>
      </dgm:t>
    </dgm:pt>
    <dgm:pt modelId="{394DF081-C0B5-4743-813B-B9E85DAA3004}" type="parTrans" cxnId="{F498BF5D-E308-E84A-A263-4428B5014DBE}">
      <dgm:prSet/>
      <dgm:spPr/>
      <dgm:t>
        <a:bodyPr/>
        <a:lstStyle/>
        <a:p>
          <a:endParaRPr lang="en-US"/>
        </a:p>
      </dgm:t>
    </dgm:pt>
    <dgm:pt modelId="{FAC0F654-7B4A-9945-940B-3920ACCCE2B9}" type="sibTrans" cxnId="{F498BF5D-E308-E84A-A263-4428B5014DBE}">
      <dgm:prSet/>
      <dgm:spPr/>
      <dgm:t>
        <a:bodyPr/>
        <a:lstStyle/>
        <a:p>
          <a:endParaRPr lang="en-US"/>
        </a:p>
      </dgm:t>
    </dgm:pt>
    <dgm:pt modelId="{0BA5C26B-2D1A-B847-AA96-E9A106E82784}">
      <dgm:prSet phldrT="[Text]"/>
      <dgm:spPr/>
      <dgm:t>
        <a:bodyPr/>
        <a:lstStyle/>
        <a:p>
          <a:r>
            <a:rPr lang="en-US" dirty="0" smtClean="0"/>
            <a:t>Predicting Preferences based on past behaviors</a:t>
          </a:r>
          <a:endParaRPr lang="en-US" dirty="0"/>
        </a:p>
      </dgm:t>
    </dgm:pt>
    <dgm:pt modelId="{8956EAF1-2469-ED4D-A45D-968665EE66EB}" type="parTrans" cxnId="{FBC2B9D9-9392-8543-8B21-9BD39A803B12}">
      <dgm:prSet/>
      <dgm:spPr/>
      <dgm:t>
        <a:bodyPr/>
        <a:lstStyle/>
        <a:p>
          <a:endParaRPr lang="en-US"/>
        </a:p>
      </dgm:t>
    </dgm:pt>
    <dgm:pt modelId="{C0D85FED-47B9-FC47-BAF0-1AA040147E14}" type="sibTrans" cxnId="{FBC2B9D9-9392-8543-8B21-9BD39A803B12}">
      <dgm:prSet/>
      <dgm:spPr/>
      <dgm:t>
        <a:bodyPr/>
        <a:lstStyle/>
        <a:p>
          <a:endParaRPr lang="en-US"/>
        </a:p>
      </dgm:t>
    </dgm:pt>
    <dgm:pt modelId="{9BA70952-EA86-244F-A042-D6DBF4D31AED}">
      <dgm:prSet phldrT="[Text]"/>
      <dgm:spPr/>
      <dgm:t>
        <a:bodyPr/>
        <a:lstStyle/>
        <a:p>
          <a:endParaRPr lang="en-US" dirty="0"/>
        </a:p>
      </dgm:t>
    </dgm:pt>
    <dgm:pt modelId="{D33660EF-A5D9-4842-A96E-43842C33825F}" type="parTrans" cxnId="{7EBDB6A4-4F75-CA4B-B39F-BB2EC82E5E68}">
      <dgm:prSet/>
      <dgm:spPr/>
      <dgm:t>
        <a:bodyPr/>
        <a:lstStyle/>
        <a:p>
          <a:endParaRPr lang="en-US"/>
        </a:p>
      </dgm:t>
    </dgm:pt>
    <dgm:pt modelId="{98737AA0-4DF1-5E4A-9B68-50363D1D00A0}" type="sibTrans" cxnId="{7EBDB6A4-4F75-CA4B-B39F-BB2EC82E5E68}">
      <dgm:prSet/>
      <dgm:spPr/>
      <dgm:t>
        <a:bodyPr/>
        <a:lstStyle/>
        <a:p>
          <a:endParaRPr lang="en-US"/>
        </a:p>
      </dgm:t>
    </dgm:pt>
    <dgm:pt modelId="{05E3EE30-C722-8F4C-8398-4D83F7386A62}">
      <dgm:prSet phldrT="[Text]"/>
      <dgm:spPr/>
      <dgm:t>
        <a:bodyPr/>
        <a:lstStyle/>
        <a:p>
          <a:r>
            <a:rPr lang="en-US" dirty="0" smtClean="0"/>
            <a:t>Does not scale and does not discover latent rules</a:t>
          </a:r>
          <a:endParaRPr lang="en-US" dirty="0"/>
        </a:p>
      </dgm:t>
    </dgm:pt>
    <dgm:pt modelId="{B3F15A23-D817-B84D-86FE-00F5F63CAB1F}" type="parTrans" cxnId="{D2466C52-8017-5447-AA8A-44A70A2BB475}">
      <dgm:prSet/>
      <dgm:spPr/>
      <dgm:t>
        <a:bodyPr/>
        <a:lstStyle/>
        <a:p>
          <a:endParaRPr lang="en-US"/>
        </a:p>
      </dgm:t>
    </dgm:pt>
    <dgm:pt modelId="{22CA0AAE-4942-E847-B615-13BE7E6657D5}" type="sibTrans" cxnId="{D2466C52-8017-5447-AA8A-44A70A2BB475}">
      <dgm:prSet/>
      <dgm:spPr/>
      <dgm:t>
        <a:bodyPr/>
        <a:lstStyle/>
        <a:p>
          <a:endParaRPr lang="en-US"/>
        </a:p>
      </dgm:t>
    </dgm:pt>
    <dgm:pt modelId="{01D280B6-0763-6C42-A7B4-7883BED6971D}">
      <dgm:prSet phldrT="[Text]"/>
      <dgm:spPr/>
      <dgm:t>
        <a:bodyPr/>
        <a:lstStyle/>
        <a:p>
          <a:r>
            <a:rPr lang="en-US" dirty="0" smtClean="0"/>
            <a:t>Challenges increase as data sparsity increases</a:t>
          </a:r>
          <a:endParaRPr lang="en-US" dirty="0"/>
        </a:p>
      </dgm:t>
    </dgm:pt>
    <dgm:pt modelId="{F7CE6BD2-F3AC-3E4C-B9AF-055511EECEA2}" type="parTrans" cxnId="{1CF24EA6-5FAB-9B47-983F-30B8FD2565F8}">
      <dgm:prSet/>
      <dgm:spPr/>
      <dgm:t>
        <a:bodyPr/>
        <a:lstStyle/>
        <a:p>
          <a:endParaRPr lang="en-US"/>
        </a:p>
      </dgm:t>
    </dgm:pt>
    <dgm:pt modelId="{BB939568-3973-3649-8514-DF8A38C6128F}" type="sibTrans" cxnId="{1CF24EA6-5FAB-9B47-983F-30B8FD2565F8}">
      <dgm:prSet/>
      <dgm:spPr/>
      <dgm:t>
        <a:bodyPr/>
        <a:lstStyle/>
        <a:p>
          <a:endParaRPr lang="en-US"/>
        </a:p>
      </dgm:t>
    </dgm:pt>
    <dgm:pt modelId="{44DC8377-444D-0045-A6DA-FBFB3B06B676}">
      <dgm:prSet phldrT="[Text]"/>
      <dgm:spPr/>
      <dgm:t>
        <a:bodyPr/>
        <a:lstStyle/>
        <a:p>
          <a:r>
            <a:rPr lang="en-US" dirty="0" smtClean="0"/>
            <a:t>Joint Training Wide &amp; Deep Models</a:t>
          </a:r>
          <a:endParaRPr lang="en-US" dirty="0"/>
        </a:p>
      </dgm:t>
    </dgm:pt>
    <dgm:pt modelId="{B97C2F56-4C48-7B4F-BD7D-6B0BD2988582}" type="parTrans" cxnId="{001DD867-1C7F-3042-8213-66E552D9F641}">
      <dgm:prSet/>
      <dgm:spPr/>
      <dgm:t>
        <a:bodyPr/>
        <a:lstStyle/>
        <a:p>
          <a:endParaRPr lang="en-US"/>
        </a:p>
      </dgm:t>
    </dgm:pt>
    <dgm:pt modelId="{1198B699-C0AB-DA40-808F-B0E46F5B7D9C}" type="sibTrans" cxnId="{001DD867-1C7F-3042-8213-66E552D9F641}">
      <dgm:prSet/>
      <dgm:spPr/>
      <dgm:t>
        <a:bodyPr/>
        <a:lstStyle/>
        <a:p>
          <a:endParaRPr lang="en-US"/>
        </a:p>
      </dgm:t>
    </dgm:pt>
    <dgm:pt modelId="{7EDF2E2C-12AF-9547-A86B-63B42C3FAED2}">
      <dgm:prSet phldrT="[Text]"/>
      <dgm:spPr/>
      <dgm:t>
        <a:bodyPr/>
        <a:lstStyle/>
        <a:p>
          <a:r>
            <a:rPr lang="en-US" dirty="0" smtClean="0"/>
            <a:t>Deep Matrix Factorization</a:t>
          </a:r>
          <a:endParaRPr lang="en-US" dirty="0"/>
        </a:p>
      </dgm:t>
    </dgm:pt>
    <dgm:pt modelId="{3F9EC50A-B9B3-4F4D-898A-1A9F952A30B0}" type="parTrans" cxnId="{6C789CBF-BCEE-FB4E-86F7-D03CC8075054}">
      <dgm:prSet/>
      <dgm:spPr/>
      <dgm:t>
        <a:bodyPr/>
        <a:lstStyle/>
        <a:p>
          <a:endParaRPr lang="en-US"/>
        </a:p>
      </dgm:t>
    </dgm:pt>
    <dgm:pt modelId="{CB961D00-DAA6-DA4C-BF05-EE6CD05348F1}" type="sibTrans" cxnId="{6C789CBF-BCEE-FB4E-86F7-D03CC8075054}">
      <dgm:prSet/>
      <dgm:spPr/>
      <dgm:t>
        <a:bodyPr/>
        <a:lstStyle/>
        <a:p>
          <a:endParaRPr lang="en-US"/>
        </a:p>
      </dgm:t>
    </dgm:pt>
    <dgm:pt modelId="{7D851443-24D1-E047-8D8A-B0EE0838EB57}">
      <dgm:prSet phldrT="[Text]"/>
      <dgm:spPr/>
      <dgm:t>
        <a:bodyPr/>
        <a:lstStyle/>
        <a:p>
          <a:r>
            <a:rPr lang="en-US" dirty="0" smtClean="0"/>
            <a:t>Turn sparse features into dense </a:t>
          </a:r>
          <a:r>
            <a:rPr lang="en-US" dirty="0" err="1" smtClean="0"/>
            <a:t>embeddings</a:t>
          </a:r>
          <a:endParaRPr lang="en-US" dirty="0"/>
        </a:p>
      </dgm:t>
    </dgm:pt>
    <dgm:pt modelId="{B2997725-5FEC-1948-B3BF-600C32FE168C}" type="parTrans" cxnId="{C2FBE21D-63EA-5F4D-BC9F-0C6CCD62BE22}">
      <dgm:prSet/>
      <dgm:spPr/>
      <dgm:t>
        <a:bodyPr/>
        <a:lstStyle/>
        <a:p>
          <a:endParaRPr lang="en-US"/>
        </a:p>
      </dgm:t>
    </dgm:pt>
    <dgm:pt modelId="{057EF9C7-62B1-2548-8D38-1923C3FC09B5}" type="sibTrans" cxnId="{C2FBE21D-63EA-5F4D-BC9F-0C6CCD62BE22}">
      <dgm:prSet/>
      <dgm:spPr/>
      <dgm:t>
        <a:bodyPr/>
        <a:lstStyle/>
        <a:p>
          <a:endParaRPr lang="en-US"/>
        </a:p>
      </dgm:t>
    </dgm:pt>
    <dgm:pt modelId="{3F0F52FF-600D-D243-9553-1BFFF430D9BB}" type="pres">
      <dgm:prSet presAssocID="{96F795A5-01F5-464C-BA23-4AEC1FC3C01C}" presName="linearFlow" presStyleCnt="0">
        <dgm:presLayoutVars>
          <dgm:dir/>
          <dgm:animLvl val="lvl"/>
          <dgm:resizeHandles val="exact"/>
        </dgm:presLayoutVars>
      </dgm:prSet>
      <dgm:spPr/>
      <dgm:t>
        <a:bodyPr/>
        <a:lstStyle/>
        <a:p>
          <a:endParaRPr lang="en-US"/>
        </a:p>
      </dgm:t>
    </dgm:pt>
    <dgm:pt modelId="{0DD2F174-8A2B-6C48-8FD0-27B02FB42225}" type="pres">
      <dgm:prSet presAssocID="{232C19CF-BC00-C944-99C7-36B7940DB25B}" presName="composite" presStyleCnt="0"/>
      <dgm:spPr/>
    </dgm:pt>
    <dgm:pt modelId="{0583C8A2-AAF4-3043-BAD5-9ED1DAB8189E}" type="pres">
      <dgm:prSet presAssocID="{232C19CF-BC00-C944-99C7-36B7940DB25B}" presName="parTx" presStyleLbl="node1" presStyleIdx="0" presStyleCnt="3">
        <dgm:presLayoutVars>
          <dgm:chMax val="0"/>
          <dgm:chPref val="0"/>
          <dgm:bulletEnabled val="1"/>
        </dgm:presLayoutVars>
      </dgm:prSet>
      <dgm:spPr/>
      <dgm:t>
        <a:bodyPr/>
        <a:lstStyle/>
        <a:p>
          <a:endParaRPr lang="en-US"/>
        </a:p>
      </dgm:t>
    </dgm:pt>
    <dgm:pt modelId="{2F8FB91C-A88D-0048-8A42-71ADE9A49CB4}" type="pres">
      <dgm:prSet presAssocID="{232C19CF-BC00-C944-99C7-36B7940DB25B}" presName="parSh" presStyleLbl="node1" presStyleIdx="0" presStyleCnt="3"/>
      <dgm:spPr/>
      <dgm:t>
        <a:bodyPr/>
        <a:lstStyle/>
        <a:p>
          <a:endParaRPr lang="en-US"/>
        </a:p>
      </dgm:t>
    </dgm:pt>
    <dgm:pt modelId="{C4060570-9FBB-1145-8FE9-179173BB9DEC}" type="pres">
      <dgm:prSet presAssocID="{232C19CF-BC00-C944-99C7-36B7940DB25B}" presName="desTx" presStyleLbl="fgAcc1" presStyleIdx="0" presStyleCnt="3">
        <dgm:presLayoutVars>
          <dgm:bulletEnabled val="1"/>
        </dgm:presLayoutVars>
      </dgm:prSet>
      <dgm:spPr/>
      <dgm:t>
        <a:bodyPr/>
        <a:lstStyle/>
        <a:p>
          <a:endParaRPr lang="en-US"/>
        </a:p>
      </dgm:t>
    </dgm:pt>
    <dgm:pt modelId="{09D7E41C-50E7-C544-8CFF-C8EA9607D1FD}" type="pres">
      <dgm:prSet presAssocID="{F71242E0-56D7-354E-BCE3-E60AA2C0BF81}" presName="sibTrans" presStyleLbl="sibTrans2D1" presStyleIdx="0" presStyleCnt="2"/>
      <dgm:spPr/>
      <dgm:t>
        <a:bodyPr/>
        <a:lstStyle/>
        <a:p>
          <a:endParaRPr lang="en-US"/>
        </a:p>
      </dgm:t>
    </dgm:pt>
    <dgm:pt modelId="{0851F8F7-C2A2-D643-839B-B18E0C9CD286}" type="pres">
      <dgm:prSet presAssocID="{F71242E0-56D7-354E-BCE3-E60AA2C0BF81}" presName="connTx" presStyleLbl="sibTrans2D1" presStyleIdx="0" presStyleCnt="2"/>
      <dgm:spPr/>
      <dgm:t>
        <a:bodyPr/>
        <a:lstStyle/>
        <a:p>
          <a:endParaRPr lang="en-US"/>
        </a:p>
      </dgm:t>
    </dgm:pt>
    <dgm:pt modelId="{DBA56613-6D74-6541-97EC-84949003F8C8}" type="pres">
      <dgm:prSet presAssocID="{7306E3ED-E7C8-DA4F-AFC3-ECFCA285A1C5}" presName="composite" presStyleCnt="0"/>
      <dgm:spPr/>
    </dgm:pt>
    <dgm:pt modelId="{AE3525E3-BBA5-A947-8445-BDB8B6B77B4E}" type="pres">
      <dgm:prSet presAssocID="{7306E3ED-E7C8-DA4F-AFC3-ECFCA285A1C5}" presName="parTx" presStyleLbl="node1" presStyleIdx="0" presStyleCnt="3">
        <dgm:presLayoutVars>
          <dgm:chMax val="0"/>
          <dgm:chPref val="0"/>
          <dgm:bulletEnabled val="1"/>
        </dgm:presLayoutVars>
      </dgm:prSet>
      <dgm:spPr/>
      <dgm:t>
        <a:bodyPr/>
        <a:lstStyle/>
        <a:p>
          <a:endParaRPr lang="en-US"/>
        </a:p>
      </dgm:t>
    </dgm:pt>
    <dgm:pt modelId="{D4369597-CDF9-BD4C-8F22-2B706E60D714}" type="pres">
      <dgm:prSet presAssocID="{7306E3ED-E7C8-DA4F-AFC3-ECFCA285A1C5}" presName="parSh" presStyleLbl="node1" presStyleIdx="1" presStyleCnt="3"/>
      <dgm:spPr/>
      <dgm:t>
        <a:bodyPr/>
        <a:lstStyle/>
        <a:p>
          <a:endParaRPr lang="en-US"/>
        </a:p>
      </dgm:t>
    </dgm:pt>
    <dgm:pt modelId="{3DCEFEFB-E472-3C44-8AAE-F102EBCFD00F}" type="pres">
      <dgm:prSet presAssocID="{7306E3ED-E7C8-DA4F-AFC3-ECFCA285A1C5}" presName="desTx" presStyleLbl="fgAcc1" presStyleIdx="1" presStyleCnt="3">
        <dgm:presLayoutVars>
          <dgm:bulletEnabled val="1"/>
        </dgm:presLayoutVars>
      </dgm:prSet>
      <dgm:spPr/>
      <dgm:t>
        <a:bodyPr/>
        <a:lstStyle/>
        <a:p>
          <a:endParaRPr lang="en-US"/>
        </a:p>
      </dgm:t>
    </dgm:pt>
    <dgm:pt modelId="{534C9C23-9425-FC45-BB2D-02F36305CFC9}" type="pres">
      <dgm:prSet presAssocID="{474A6895-4510-834D-8788-CC7356A54268}" presName="sibTrans" presStyleLbl="sibTrans2D1" presStyleIdx="1" presStyleCnt="2"/>
      <dgm:spPr/>
      <dgm:t>
        <a:bodyPr/>
        <a:lstStyle/>
        <a:p>
          <a:endParaRPr lang="en-US"/>
        </a:p>
      </dgm:t>
    </dgm:pt>
    <dgm:pt modelId="{B1BAD2C2-29C2-8E40-904D-D5AD4A84A836}" type="pres">
      <dgm:prSet presAssocID="{474A6895-4510-834D-8788-CC7356A54268}" presName="connTx" presStyleLbl="sibTrans2D1" presStyleIdx="1" presStyleCnt="2"/>
      <dgm:spPr/>
      <dgm:t>
        <a:bodyPr/>
        <a:lstStyle/>
        <a:p>
          <a:endParaRPr lang="en-US"/>
        </a:p>
      </dgm:t>
    </dgm:pt>
    <dgm:pt modelId="{61F37129-AD13-7C4D-9F26-97F0D4E43F7D}" type="pres">
      <dgm:prSet presAssocID="{4575AB28-5784-A143-A7D5-207228E8978B}" presName="composite" presStyleCnt="0"/>
      <dgm:spPr/>
    </dgm:pt>
    <dgm:pt modelId="{E9A1544B-7B89-CC43-B586-49EC0A306996}" type="pres">
      <dgm:prSet presAssocID="{4575AB28-5784-A143-A7D5-207228E8978B}" presName="parTx" presStyleLbl="node1" presStyleIdx="1" presStyleCnt="3">
        <dgm:presLayoutVars>
          <dgm:chMax val="0"/>
          <dgm:chPref val="0"/>
          <dgm:bulletEnabled val="1"/>
        </dgm:presLayoutVars>
      </dgm:prSet>
      <dgm:spPr/>
      <dgm:t>
        <a:bodyPr/>
        <a:lstStyle/>
        <a:p>
          <a:endParaRPr lang="en-US"/>
        </a:p>
      </dgm:t>
    </dgm:pt>
    <dgm:pt modelId="{4ADC49A3-3C54-6A42-AEB0-64CC313AB6AC}" type="pres">
      <dgm:prSet presAssocID="{4575AB28-5784-A143-A7D5-207228E8978B}" presName="parSh" presStyleLbl="node1" presStyleIdx="2" presStyleCnt="3"/>
      <dgm:spPr/>
      <dgm:t>
        <a:bodyPr/>
        <a:lstStyle/>
        <a:p>
          <a:endParaRPr lang="en-US"/>
        </a:p>
      </dgm:t>
    </dgm:pt>
    <dgm:pt modelId="{63FDE6CB-28F4-2A46-99AD-04B3AAF2A212}" type="pres">
      <dgm:prSet presAssocID="{4575AB28-5784-A143-A7D5-207228E8978B}" presName="desTx" presStyleLbl="fgAcc1" presStyleIdx="2" presStyleCnt="3">
        <dgm:presLayoutVars>
          <dgm:bulletEnabled val="1"/>
        </dgm:presLayoutVars>
      </dgm:prSet>
      <dgm:spPr/>
      <dgm:t>
        <a:bodyPr/>
        <a:lstStyle/>
        <a:p>
          <a:endParaRPr lang="en-US"/>
        </a:p>
      </dgm:t>
    </dgm:pt>
  </dgm:ptLst>
  <dgm:cxnLst>
    <dgm:cxn modelId="{307D4450-B488-A640-9476-1265A0ECC1BB}" type="presOf" srcId="{4575AB28-5784-A143-A7D5-207228E8978B}" destId="{E9A1544B-7B89-CC43-B586-49EC0A306996}" srcOrd="0" destOrd="0" presId="urn:microsoft.com/office/officeart/2005/8/layout/process3"/>
    <dgm:cxn modelId="{19CF1A1D-71AC-3A43-AC50-3C8D489A2BA0}" type="presOf" srcId="{9BA70952-EA86-244F-A042-D6DBF4D31AED}" destId="{3DCEFEFB-E472-3C44-8AAE-F102EBCFD00F}" srcOrd="0" destOrd="3" presId="urn:microsoft.com/office/officeart/2005/8/layout/process3"/>
    <dgm:cxn modelId="{07A7B4E7-83A9-AB44-BEE2-0AAC7846D6E7}" type="presOf" srcId="{7EDF2E2C-12AF-9547-A86B-63B42C3FAED2}" destId="{63FDE6CB-28F4-2A46-99AD-04B3AAF2A212}" srcOrd="0" destOrd="3" presId="urn:microsoft.com/office/officeart/2005/8/layout/process3"/>
    <dgm:cxn modelId="{FA50386F-6309-574F-822C-F3983CF4E1DD}" type="presOf" srcId="{7D851443-24D1-E047-8D8A-B0EE0838EB57}" destId="{63FDE6CB-28F4-2A46-99AD-04B3AAF2A212}" srcOrd="0" destOrd="1" presId="urn:microsoft.com/office/officeart/2005/8/layout/process3"/>
    <dgm:cxn modelId="{6C789CBF-BCEE-FB4E-86F7-D03CC8075054}" srcId="{4575AB28-5784-A143-A7D5-207228E8978B}" destId="{7EDF2E2C-12AF-9547-A86B-63B42C3FAED2}" srcOrd="3" destOrd="0" parTransId="{3F9EC50A-B9B3-4F4D-898A-1A9F952A30B0}" sibTransId="{CB961D00-DAA6-DA4C-BF05-EE6CD05348F1}"/>
    <dgm:cxn modelId="{69536EEF-8CA1-3347-BFE7-98479095077A}" type="presOf" srcId="{0BA5C26B-2D1A-B847-AA96-E9A106E82784}" destId="{3DCEFEFB-E472-3C44-8AAE-F102EBCFD00F}" srcOrd="0" destOrd="1" presId="urn:microsoft.com/office/officeart/2005/8/layout/process3"/>
    <dgm:cxn modelId="{2A243C85-8F90-3646-BA4F-46DE7EB212BF}" type="presOf" srcId="{05E3EE30-C722-8F4C-8398-4D83F7386A62}" destId="{C4060570-9FBB-1145-8FE9-179173BB9DEC}" srcOrd="0" destOrd="1" presId="urn:microsoft.com/office/officeart/2005/8/layout/process3"/>
    <dgm:cxn modelId="{7EBDB6A4-4F75-CA4B-B39F-BB2EC82E5E68}" srcId="{7306E3ED-E7C8-DA4F-AFC3-ECFCA285A1C5}" destId="{9BA70952-EA86-244F-A042-D6DBF4D31AED}" srcOrd="3" destOrd="0" parTransId="{D33660EF-A5D9-4842-A96E-43842C33825F}" sibTransId="{98737AA0-4DF1-5E4A-9B68-50363D1D00A0}"/>
    <dgm:cxn modelId="{FBC2B9D9-9392-8543-8B21-9BD39A803B12}" srcId="{7306E3ED-E7C8-DA4F-AFC3-ECFCA285A1C5}" destId="{0BA5C26B-2D1A-B847-AA96-E9A106E82784}" srcOrd="1" destOrd="0" parTransId="{8956EAF1-2469-ED4D-A45D-968665EE66EB}" sibTransId="{C0D85FED-47B9-FC47-BAF0-1AA040147E14}"/>
    <dgm:cxn modelId="{2EB3F354-E33F-0E4B-A6AE-1D7D2DF7D196}" type="presOf" srcId="{4575AB28-5784-A143-A7D5-207228E8978B}" destId="{4ADC49A3-3C54-6A42-AEB0-64CC313AB6AC}" srcOrd="1" destOrd="0" presId="urn:microsoft.com/office/officeart/2005/8/layout/process3"/>
    <dgm:cxn modelId="{FF50A601-960D-4B42-A553-32A3A87950BB}" type="presOf" srcId="{474A6895-4510-834D-8788-CC7356A54268}" destId="{534C9C23-9425-FC45-BB2D-02F36305CFC9}" srcOrd="0" destOrd="0" presId="urn:microsoft.com/office/officeart/2005/8/layout/process3"/>
    <dgm:cxn modelId="{C2FBE21D-63EA-5F4D-BC9F-0C6CCD62BE22}" srcId="{4575AB28-5784-A143-A7D5-207228E8978B}" destId="{7D851443-24D1-E047-8D8A-B0EE0838EB57}" srcOrd="1" destOrd="0" parTransId="{B2997725-5FEC-1948-B3BF-600C32FE168C}" sibTransId="{057EF9C7-62B1-2548-8D38-1923C3FC09B5}"/>
    <dgm:cxn modelId="{E4A86C58-B89E-8548-888C-0D45C2A3B7BC}" type="presOf" srcId="{7306E3ED-E7C8-DA4F-AFC3-ECFCA285A1C5}" destId="{D4369597-CDF9-BD4C-8F22-2B706E60D714}" srcOrd="1" destOrd="0" presId="urn:microsoft.com/office/officeart/2005/8/layout/process3"/>
    <dgm:cxn modelId="{7CFAD851-4CB0-2A47-A7DD-FC22E8A8D71B}" type="presOf" srcId="{01D280B6-0763-6C42-A7B4-7883BED6971D}" destId="{3DCEFEFB-E472-3C44-8AAE-F102EBCFD00F}" srcOrd="0" destOrd="2" presId="urn:microsoft.com/office/officeart/2005/8/layout/process3"/>
    <dgm:cxn modelId="{F498BF5D-E308-E84A-A263-4428B5014DBE}" srcId="{4575AB28-5784-A143-A7D5-207228E8978B}" destId="{D44A85ED-9600-3741-941E-718FB4558737}" srcOrd="0" destOrd="0" parTransId="{394DF081-C0B5-4743-813B-B9E85DAA3004}" sibTransId="{FAC0F654-7B4A-9945-940B-3920ACCCE2B9}"/>
    <dgm:cxn modelId="{903EDBF2-13A2-C34D-BC48-24E0E5287E52}" type="presOf" srcId="{232C19CF-BC00-C944-99C7-36B7940DB25B}" destId="{2F8FB91C-A88D-0048-8A42-71ADE9A49CB4}" srcOrd="1" destOrd="0" presId="urn:microsoft.com/office/officeart/2005/8/layout/process3"/>
    <dgm:cxn modelId="{00907921-FCCF-E644-80A1-6D3D24DCE29A}" type="presOf" srcId="{F71242E0-56D7-354E-BCE3-E60AA2C0BF81}" destId="{0851F8F7-C2A2-D643-839B-B18E0C9CD286}" srcOrd="1" destOrd="0" presId="urn:microsoft.com/office/officeart/2005/8/layout/process3"/>
    <dgm:cxn modelId="{BCE0A936-DC8D-CF4C-A82F-1D1A1EB9AA0F}" type="presOf" srcId="{F71242E0-56D7-354E-BCE3-E60AA2C0BF81}" destId="{09D7E41C-50E7-C544-8CFF-C8EA9607D1FD}" srcOrd="0" destOrd="0" presId="urn:microsoft.com/office/officeart/2005/8/layout/process3"/>
    <dgm:cxn modelId="{29A30BBE-F070-1D48-A2EA-5FA45D960DF0}" type="presOf" srcId="{232C19CF-BC00-C944-99C7-36B7940DB25B}" destId="{0583C8A2-AAF4-3043-BAD5-9ED1DAB8189E}" srcOrd="0" destOrd="0" presId="urn:microsoft.com/office/officeart/2005/8/layout/process3"/>
    <dgm:cxn modelId="{773AB9FF-9377-E440-82BF-D8C12EFCBBE8}" srcId="{96F795A5-01F5-464C-BA23-4AEC1FC3C01C}" destId="{7306E3ED-E7C8-DA4F-AFC3-ECFCA285A1C5}" srcOrd="1" destOrd="0" parTransId="{997D612F-38E2-8E4C-9513-35169260C0D7}" sibTransId="{474A6895-4510-834D-8788-CC7356A54268}"/>
    <dgm:cxn modelId="{D2466C52-8017-5447-AA8A-44A70A2BB475}" srcId="{232C19CF-BC00-C944-99C7-36B7940DB25B}" destId="{05E3EE30-C722-8F4C-8398-4D83F7386A62}" srcOrd="1" destOrd="0" parTransId="{B3F15A23-D817-B84D-86FE-00F5F63CAB1F}" sibTransId="{22CA0AAE-4942-E847-B615-13BE7E6657D5}"/>
    <dgm:cxn modelId="{D7EE7F84-D444-8144-9D7D-7EDBDC90C174}" srcId="{96F795A5-01F5-464C-BA23-4AEC1FC3C01C}" destId="{232C19CF-BC00-C944-99C7-36B7940DB25B}" srcOrd="0" destOrd="0" parTransId="{523C2DF1-204D-0443-BA53-948E0E0F86AF}" sibTransId="{F71242E0-56D7-354E-BCE3-E60AA2C0BF81}"/>
    <dgm:cxn modelId="{4B297750-2988-764A-A23A-D5A1A3EF5DD9}" srcId="{232C19CF-BC00-C944-99C7-36B7940DB25B}" destId="{4F32FF6B-E0D9-2F43-8D7F-AA04B45BC916}" srcOrd="0" destOrd="0" parTransId="{DB5DCE9D-A56C-9B4F-812F-6E50383F70D1}" sibTransId="{1EA51C92-35B6-8F4E-AB5D-FC798DB08F95}"/>
    <dgm:cxn modelId="{1CF24EA6-5FAB-9B47-983F-30B8FD2565F8}" srcId="{7306E3ED-E7C8-DA4F-AFC3-ECFCA285A1C5}" destId="{01D280B6-0763-6C42-A7B4-7883BED6971D}" srcOrd="2" destOrd="0" parTransId="{F7CE6BD2-F3AC-3E4C-B9AF-055511EECEA2}" sibTransId="{BB939568-3973-3649-8514-DF8A38C6128F}"/>
    <dgm:cxn modelId="{8A3977A7-5723-5D44-8995-152B1B9B6056}" type="presOf" srcId="{4F32FF6B-E0D9-2F43-8D7F-AA04B45BC916}" destId="{C4060570-9FBB-1145-8FE9-179173BB9DEC}" srcOrd="0" destOrd="0" presId="urn:microsoft.com/office/officeart/2005/8/layout/process3"/>
    <dgm:cxn modelId="{001DD867-1C7F-3042-8213-66E552D9F641}" srcId="{4575AB28-5784-A143-A7D5-207228E8978B}" destId="{44DC8377-444D-0045-A6DA-FBFB3B06B676}" srcOrd="2" destOrd="0" parTransId="{B97C2F56-4C48-7B4F-BD7D-6B0BD2988582}" sibTransId="{1198B699-C0AB-DA40-808F-B0E46F5B7D9C}"/>
    <dgm:cxn modelId="{3C0528EC-C3A9-0D44-B344-2E11D3B9726F}" type="presOf" srcId="{474A6895-4510-834D-8788-CC7356A54268}" destId="{B1BAD2C2-29C2-8E40-904D-D5AD4A84A836}" srcOrd="1" destOrd="0" presId="urn:microsoft.com/office/officeart/2005/8/layout/process3"/>
    <dgm:cxn modelId="{E2E34A3D-B7E6-2447-8968-38333AEB7FD7}" type="presOf" srcId="{96F795A5-01F5-464C-BA23-4AEC1FC3C01C}" destId="{3F0F52FF-600D-D243-9553-1BFFF430D9BB}" srcOrd="0" destOrd="0" presId="urn:microsoft.com/office/officeart/2005/8/layout/process3"/>
    <dgm:cxn modelId="{795A241B-5C3D-C24C-83D6-36EAAC4B9304}" type="presOf" srcId="{44DC8377-444D-0045-A6DA-FBFB3B06B676}" destId="{63FDE6CB-28F4-2A46-99AD-04B3AAF2A212}" srcOrd="0" destOrd="2" presId="urn:microsoft.com/office/officeart/2005/8/layout/process3"/>
    <dgm:cxn modelId="{1320281E-9281-CE48-BB9E-B48D64D53FCC}" type="presOf" srcId="{D44A85ED-9600-3741-941E-718FB4558737}" destId="{63FDE6CB-28F4-2A46-99AD-04B3AAF2A212}" srcOrd="0" destOrd="0" presId="urn:microsoft.com/office/officeart/2005/8/layout/process3"/>
    <dgm:cxn modelId="{DDC5D894-0886-604F-A14D-01A694896090}" type="presOf" srcId="{7EAAC12A-4E41-FA40-A2EA-21DB319A9DE9}" destId="{3DCEFEFB-E472-3C44-8AAE-F102EBCFD00F}" srcOrd="0" destOrd="0" presId="urn:microsoft.com/office/officeart/2005/8/layout/process3"/>
    <dgm:cxn modelId="{ACE29E31-8C83-8D48-8C29-149A1F229692}" srcId="{7306E3ED-E7C8-DA4F-AFC3-ECFCA285A1C5}" destId="{7EAAC12A-4E41-FA40-A2EA-21DB319A9DE9}" srcOrd="0" destOrd="0" parTransId="{129EE877-7549-0647-A4A0-A3C55C4FCD2E}" sibTransId="{E685651F-1DAA-024F-8360-CB5B1CCF72B2}"/>
    <dgm:cxn modelId="{3F2DAFB8-F171-D14A-88C6-745C7162B7F0}" type="presOf" srcId="{7306E3ED-E7C8-DA4F-AFC3-ECFCA285A1C5}" destId="{AE3525E3-BBA5-A947-8445-BDB8B6B77B4E}" srcOrd="0" destOrd="0" presId="urn:microsoft.com/office/officeart/2005/8/layout/process3"/>
    <dgm:cxn modelId="{2C57CA80-3F13-2541-8D99-4DA1B169F7A4}" srcId="{96F795A5-01F5-464C-BA23-4AEC1FC3C01C}" destId="{4575AB28-5784-A143-A7D5-207228E8978B}" srcOrd="2" destOrd="0" parTransId="{9FC68187-971E-B849-9A99-2CBAFBD3344D}" sibTransId="{770F88B9-5A01-D349-A8E3-D52E240AF87C}"/>
    <dgm:cxn modelId="{F57D7BE5-BB14-764A-BB8A-DA70BBD725BC}" type="presParOf" srcId="{3F0F52FF-600D-D243-9553-1BFFF430D9BB}" destId="{0DD2F174-8A2B-6C48-8FD0-27B02FB42225}" srcOrd="0" destOrd="0" presId="urn:microsoft.com/office/officeart/2005/8/layout/process3"/>
    <dgm:cxn modelId="{4A837361-DCFA-2D4A-858A-BC29938DD0D0}" type="presParOf" srcId="{0DD2F174-8A2B-6C48-8FD0-27B02FB42225}" destId="{0583C8A2-AAF4-3043-BAD5-9ED1DAB8189E}" srcOrd="0" destOrd="0" presId="urn:microsoft.com/office/officeart/2005/8/layout/process3"/>
    <dgm:cxn modelId="{93049FE9-8640-C14C-AB5C-E1CA392B9DB5}" type="presParOf" srcId="{0DD2F174-8A2B-6C48-8FD0-27B02FB42225}" destId="{2F8FB91C-A88D-0048-8A42-71ADE9A49CB4}" srcOrd="1" destOrd="0" presId="urn:microsoft.com/office/officeart/2005/8/layout/process3"/>
    <dgm:cxn modelId="{0355988E-87BE-4A40-B812-2B2416119504}" type="presParOf" srcId="{0DD2F174-8A2B-6C48-8FD0-27B02FB42225}" destId="{C4060570-9FBB-1145-8FE9-179173BB9DEC}" srcOrd="2" destOrd="0" presId="urn:microsoft.com/office/officeart/2005/8/layout/process3"/>
    <dgm:cxn modelId="{C46997BF-80C5-4241-966C-E69D1BD2D66D}" type="presParOf" srcId="{3F0F52FF-600D-D243-9553-1BFFF430D9BB}" destId="{09D7E41C-50E7-C544-8CFF-C8EA9607D1FD}" srcOrd="1" destOrd="0" presId="urn:microsoft.com/office/officeart/2005/8/layout/process3"/>
    <dgm:cxn modelId="{29E50605-E039-CD4F-AB88-9D7208BDF603}" type="presParOf" srcId="{09D7E41C-50E7-C544-8CFF-C8EA9607D1FD}" destId="{0851F8F7-C2A2-D643-839B-B18E0C9CD286}" srcOrd="0" destOrd="0" presId="urn:microsoft.com/office/officeart/2005/8/layout/process3"/>
    <dgm:cxn modelId="{5BF2AF5B-C62A-CB45-B51C-39795116EB1C}" type="presParOf" srcId="{3F0F52FF-600D-D243-9553-1BFFF430D9BB}" destId="{DBA56613-6D74-6541-97EC-84949003F8C8}" srcOrd="2" destOrd="0" presId="urn:microsoft.com/office/officeart/2005/8/layout/process3"/>
    <dgm:cxn modelId="{0598D456-BB2C-7D4B-8AD4-F5F409A2F98A}" type="presParOf" srcId="{DBA56613-6D74-6541-97EC-84949003F8C8}" destId="{AE3525E3-BBA5-A947-8445-BDB8B6B77B4E}" srcOrd="0" destOrd="0" presId="urn:microsoft.com/office/officeart/2005/8/layout/process3"/>
    <dgm:cxn modelId="{ACAC70BF-F159-B040-A802-B52ACD039AD1}" type="presParOf" srcId="{DBA56613-6D74-6541-97EC-84949003F8C8}" destId="{D4369597-CDF9-BD4C-8F22-2B706E60D714}" srcOrd="1" destOrd="0" presId="urn:microsoft.com/office/officeart/2005/8/layout/process3"/>
    <dgm:cxn modelId="{7B69F203-DAC3-D541-AA14-B94796EC6548}" type="presParOf" srcId="{DBA56613-6D74-6541-97EC-84949003F8C8}" destId="{3DCEFEFB-E472-3C44-8AAE-F102EBCFD00F}" srcOrd="2" destOrd="0" presId="urn:microsoft.com/office/officeart/2005/8/layout/process3"/>
    <dgm:cxn modelId="{C7519D19-C8B2-CB43-9F70-290FD56C8FBB}" type="presParOf" srcId="{3F0F52FF-600D-D243-9553-1BFFF430D9BB}" destId="{534C9C23-9425-FC45-BB2D-02F36305CFC9}" srcOrd="3" destOrd="0" presId="urn:microsoft.com/office/officeart/2005/8/layout/process3"/>
    <dgm:cxn modelId="{5AB532F2-75A1-FD4A-9CE3-6F1D590AD5CE}" type="presParOf" srcId="{534C9C23-9425-FC45-BB2D-02F36305CFC9}" destId="{B1BAD2C2-29C2-8E40-904D-D5AD4A84A836}" srcOrd="0" destOrd="0" presId="urn:microsoft.com/office/officeart/2005/8/layout/process3"/>
    <dgm:cxn modelId="{D852A462-2A92-A349-BD8A-F9137811BFB8}" type="presParOf" srcId="{3F0F52FF-600D-D243-9553-1BFFF430D9BB}" destId="{61F37129-AD13-7C4D-9F26-97F0D4E43F7D}" srcOrd="4" destOrd="0" presId="urn:microsoft.com/office/officeart/2005/8/layout/process3"/>
    <dgm:cxn modelId="{38EEFCBD-8CDB-4A48-9A87-2520977E4CB9}" type="presParOf" srcId="{61F37129-AD13-7C4D-9F26-97F0D4E43F7D}" destId="{E9A1544B-7B89-CC43-B586-49EC0A306996}" srcOrd="0" destOrd="0" presId="urn:microsoft.com/office/officeart/2005/8/layout/process3"/>
    <dgm:cxn modelId="{26555EC5-0799-874F-B588-D23EB22F7E89}" type="presParOf" srcId="{61F37129-AD13-7C4D-9F26-97F0D4E43F7D}" destId="{4ADC49A3-3C54-6A42-AEB0-64CC313AB6AC}" srcOrd="1" destOrd="0" presId="urn:microsoft.com/office/officeart/2005/8/layout/process3"/>
    <dgm:cxn modelId="{ADA27755-FCB5-F049-B8B3-86C8D2301AA3}" type="presParOf" srcId="{61F37129-AD13-7C4D-9F26-97F0D4E43F7D}" destId="{63FDE6CB-28F4-2A46-99AD-04B3AAF2A21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B55BD-420D-F747-BEDE-ADA0383649F1}">
      <dsp:nvSpPr>
        <dsp:cNvPr id="0" name=""/>
        <dsp:cNvSpPr/>
      </dsp:nvSpPr>
      <dsp:spPr>
        <a:xfrm>
          <a:off x="2367" y="1984"/>
          <a:ext cx="2030015" cy="203001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3107E5-0F35-2746-A9BA-ECA5CEC58C13}">
      <dsp:nvSpPr>
        <dsp:cNvPr id="0" name=""/>
        <dsp:cNvSpPr/>
      </dsp:nvSpPr>
      <dsp:spPr>
        <a:xfrm>
          <a:off x="2367" y="1984"/>
          <a:ext cx="203" cy="4060031"/>
        </a:xfrm>
        <a:prstGeom prst="line">
          <a:avLst/>
        </a:pr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C8D1B1C-0394-564A-B13C-459A75003435}">
      <dsp:nvSpPr>
        <dsp:cNvPr id="0" name=""/>
        <dsp:cNvSpPr/>
      </dsp:nvSpPr>
      <dsp:spPr>
        <a:xfrm>
          <a:off x="2367"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Human</a:t>
          </a:r>
          <a:endParaRPr lang="en-US" sz="1800" kern="1200" dirty="0"/>
        </a:p>
        <a:p>
          <a:pPr marL="114300" lvl="1" indent="-114300" algn="l" defTabSz="622300">
            <a:lnSpc>
              <a:spcPct val="90000"/>
            </a:lnSpc>
            <a:spcBef>
              <a:spcPct val="0"/>
            </a:spcBef>
            <a:spcAft>
              <a:spcPct val="15000"/>
            </a:spcAft>
            <a:buChar char="•"/>
          </a:pPr>
          <a:r>
            <a:rPr lang="en-US" sz="1400" kern="1200" dirty="0" smtClean="0"/>
            <a:t>DJ</a:t>
          </a:r>
          <a:endParaRPr lang="en-US" sz="1400" kern="1200" dirty="0"/>
        </a:p>
        <a:p>
          <a:pPr marL="114300" lvl="1" indent="-114300" algn="l" defTabSz="622300">
            <a:lnSpc>
              <a:spcPct val="90000"/>
            </a:lnSpc>
            <a:spcBef>
              <a:spcPct val="0"/>
            </a:spcBef>
            <a:spcAft>
              <a:spcPct val="15000"/>
            </a:spcAft>
            <a:buChar char="•"/>
          </a:pPr>
          <a:r>
            <a:rPr lang="en-US" sz="1400" kern="1200" dirty="0" smtClean="0"/>
            <a:t>Librarian</a:t>
          </a:r>
          <a:endParaRPr lang="en-US" sz="1400" kern="1200" dirty="0"/>
        </a:p>
        <a:p>
          <a:pPr marL="114300" lvl="1" indent="-114300" algn="l" defTabSz="622300">
            <a:lnSpc>
              <a:spcPct val="90000"/>
            </a:lnSpc>
            <a:spcBef>
              <a:spcPct val="0"/>
            </a:spcBef>
            <a:spcAft>
              <a:spcPct val="15000"/>
            </a:spcAft>
            <a:buChar char="•"/>
          </a:pPr>
          <a:r>
            <a:rPr lang="en-US" sz="1400" kern="1200" dirty="0" smtClean="0"/>
            <a:t>Sommelier</a:t>
          </a: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2367" y="2032000"/>
        <a:ext cx="2030015" cy="2030015"/>
      </dsp:txXfrm>
    </dsp:sp>
    <dsp:sp modelId="{67174DD5-2D42-CB4C-A115-353430D40A5F}">
      <dsp:nvSpPr>
        <dsp:cNvPr id="0" name=""/>
        <dsp:cNvSpPr/>
      </dsp:nvSpPr>
      <dsp:spPr>
        <a:xfrm>
          <a:off x="2032992" y="1984"/>
          <a:ext cx="2030015" cy="203001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A7DB7D-1E84-1D4C-B221-72BD9558356B}">
      <dsp:nvSpPr>
        <dsp:cNvPr id="0" name=""/>
        <dsp:cNvSpPr/>
      </dsp:nvSpPr>
      <dsp:spPr>
        <a:xfrm>
          <a:off x="2032992" y="1984"/>
          <a:ext cx="203" cy="4060031"/>
        </a:xfrm>
        <a:prstGeom prst="line">
          <a:avLst/>
        </a:pr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32769FB-FD3A-1F4F-B9D3-E609EA6A5670}">
      <dsp:nvSpPr>
        <dsp:cNvPr id="0" name=""/>
        <dsp:cNvSpPr/>
      </dsp:nvSpPr>
      <dsp:spPr>
        <a:xfrm>
          <a:off x="2032992"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Human + Data</a:t>
          </a:r>
          <a:endParaRPr lang="en-US" sz="1800" kern="1200" dirty="0"/>
        </a:p>
        <a:p>
          <a:pPr marL="114300" lvl="1" indent="-114300" algn="l" defTabSz="622300">
            <a:lnSpc>
              <a:spcPct val="90000"/>
            </a:lnSpc>
            <a:spcBef>
              <a:spcPct val="0"/>
            </a:spcBef>
            <a:spcAft>
              <a:spcPct val="15000"/>
            </a:spcAft>
            <a:buChar char="•"/>
          </a:pPr>
          <a:r>
            <a:rPr lang="en-US" sz="1400" kern="1200" dirty="0" smtClean="0"/>
            <a:t>Market Basket</a:t>
          </a:r>
          <a:endParaRPr lang="en-US" sz="1400" kern="1200" dirty="0"/>
        </a:p>
        <a:p>
          <a:pPr marL="114300" lvl="1" indent="-114300" algn="l" defTabSz="622300">
            <a:lnSpc>
              <a:spcPct val="90000"/>
            </a:lnSpc>
            <a:spcBef>
              <a:spcPct val="0"/>
            </a:spcBef>
            <a:spcAft>
              <a:spcPct val="15000"/>
            </a:spcAft>
            <a:buChar char="•"/>
          </a:pPr>
          <a:r>
            <a:rPr lang="en-US" sz="1400" kern="1200" dirty="0" smtClean="0"/>
            <a:t>People you may know</a:t>
          </a:r>
          <a:endParaRPr lang="en-US" sz="1400" kern="1200" dirty="0"/>
        </a:p>
        <a:p>
          <a:pPr marL="114300" lvl="1" indent="-114300" algn="l" defTabSz="622300">
            <a:lnSpc>
              <a:spcPct val="90000"/>
            </a:lnSpc>
            <a:spcBef>
              <a:spcPct val="0"/>
            </a:spcBef>
            <a:spcAft>
              <a:spcPct val="15000"/>
            </a:spcAft>
            <a:buChar char="•"/>
          </a:pPr>
          <a:r>
            <a:rPr lang="en-US" sz="1400" kern="1200" dirty="0" smtClean="0"/>
            <a:t>Job you may be interested in</a:t>
          </a:r>
          <a:endParaRPr lang="en-US" sz="1400" kern="1200" dirty="0"/>
        </a:p>
        <a:p>
          <a:pPr marL="114300" lvl="1" indent="-114300" algn="l" defTabSz="622300">
            <a:lnSpc>
              <a:spcPct val="90000"/>
            </a:lnSpc>
            <a:spcBef>
              <a:spcPct val="0"/>
            </a:spcBef>
            <a:spcAft>
              <a:spcPct val="15000"/>
            </a:spcAft>
            <a:buChar char="•"/>
          </a:pPr>
          <a:r>
            <a:rPr lang="en-US" sz="1400" kern="1200" dirty="0" smtClean="0"/>
            <a:t>Items you may want to consider</a:t>
          </a:r>
          <a:endParaRPr lang="en-US" sz="1400" kern="1200" dirty="0"/>
        </a:p>
      </dsp:txBody>
      <dsp:txXfrm>
        <a:off x="2032992" y="2032000"/>
        <a:ext cx="2030015" cy="2030015"/>
      </dsp:txXfrm>
    </dsp:sp>
    <dsp:sp modelId="{D3DEA78E-426B-8841-AA7A-2C56141644B5}">
      <dsp:nvSpPr>
        <dsp:cNvPr id="0" name=""/>
        <dsp:cNvSpPr/>
      </dsp:nvSpPr>
      <dsp:spPr>
        <a:xfrm>
          <a:off x="4063616" y="1984"/>
          <a:ext cx="2030015" cy="203001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5D1FB56-6793-1440-8CCD-79BBC5A3FF9B}">
      <dsp:nvSpPr>
        <dsp:cNvPr id="0" name=""/>
        <dsp:cNvSpPr/>
      </dsp:nvSpPr>
      <dsp:spPr>
        <a:xfrm>
          <a:off x="4063616" y="1984"/>
          <a:ext cx="203" cy="4060031"/>
        </a:xfrm>
        <a:prstGeom prst="line">
          <a:avLst/>
        </a:pr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E5D8D8-2E3C-A941-877D-E014FB4E8DC7}">
      <dsp:nvSpPr>
        <dsp:cNvPr id="0" name=""/>
        <dsp:cNvSpPr/>
      </dsp:nvSpPr>
      <dsp:spPr>
        <a:xfrm>
          <a:off x="4063616"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Data + Machines</a:t>
          </a:r>
          <a:endParaRPr lang="en-US" sz="1800" kern="1200" dirty="0"/>
        </a:p>
        <a:p>
          <a:pPr marL="114300" lvl="1" indent="-114300" algn="l" defTabSz="622300">
            <a:lnSpc>
              <a:spcPct val="90000"/>
            </a:lnSpc>
            <a:spcBef>
              <a:spcPct val="0"/>
            </a:spcBef>
            <a:spcAft>
              <a:spcPct val="15000"/>
            </a:spcAft>
            <a:buChar char="•"/>
          </a:pPr>
          <a:r>
            <a:rPr lang="en-US" sz="1400" kern="1200" dirty="0" smtClean="0"/>
            <a:t>Deep &amp; Wide Learning</a:t>
          </a:r>
          <a:endParaRPr lang="en-US" sz="1400" kern="1200" dirty="0"/>
        </a:p>
        <a:p>
          <a:pPr marL="114300" lvl="1" indent="-114300" algn="l" defTabSz="622300">
            <a:lnSpc>
              <a:spcPct val="90000"/>
            </a:lnSpc>
            <a:spcBef>
              <a:spcPct val="0"/>
            </a:spcBef>
            <a:spcAft>
              <a:spcPct val="15000"/>
            </a:spcAft>
            <a:buChar char="•"/>
          </a:pPr>
          <a:r>
            <a:rPr lang="en-US" sz="1400" kern="1200" dirty="0" smtClean="0"/>
            <a:t>Deep Matrix Factorization</a:t>
          </a:r>
          <a:endParaRPr lang="en-US" sz="1400" kern="1200" dirty="0"/>
        </a:p>
      </dsp:txBody>
      <dsp:txXfrm>
        <a:off x="4063616" y="2032000"/>
        <a:ext cx="2030015" cy="2030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FB91C-A88D-0048-8A42-71ADE9A49CB4}">
      <dsp:nvSpPr>
        <dsp:cNvPr id="0" name=""/>
        <dsp:cNvSpPr/>
      </dsp:nvSpPr>
      <dsp:spPr>
        <a:xfrm>
          <a:off x="4093" y="57875"/>
          <a:ext cx="1861062" cy="88231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Human Curated Rule</a:t>
          </a:r>
          <a:endParaRPr lang="en-US" sz="1500" kern="1200" dirty="0"/>
        </a:p>
      </dsp:txBody>
      <dsp:txXfrm>
        <a:off x="4093" y="57875"/>
        <a:ext cx="1861062" cy="588212"/>
      </dsp:txXfrm>
    </dsp:sp>
    <dsp:sp modelId="{C4060570-9FBB-1145-8FE9-179173BB9DEC}">
      <dsp:nvSpPr>
        <dsp:cNvPr id="0" name=""/>
        <dsp:cNvSpPr/>
      </dsp:nvSpPr>
      <dsp:spPr>
        <a:xfrm>
          <a:off x="385274" y="646088"/>
          <a:ext cx="1861062" cy="295839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If User1 like Item1 and Item2, If User2 like Item3 and Item2, then recommend Item3 to User 1</a:t>
          </a:r>
          <a:endParaRPr lang="en-US" sz="1500" kern="1200" dirty="0"/>
        </a:p>
        <a:p>
          <a:pPr marL="114300" lvl="1" indent="-114300" algn="l" defTabSz="666750">
            <a:lnSpc>
              <a:spcPct val="90000"/>
            </a:lnSpc>
            <a:spcBef>
              <a:spcPct val="0"/>
            </a:spcBef>
            <a:spcAft>
              <a:spcPct val="15000"/>
            </a:spcAft>
            <a:buChar char="•"/>
          </a:pPr>
          <a:r>
            <a:rPr lang="en-US" sz="1500" kern="1200" dirty="0" smtClean="0"/>
            <a:t>Does not scale and does not discover latent rules</a:t>
          </a:r>
          <a:endParaRPr lang="en-US" sz="1500" kern="1200" dirty="0"/>
        </a:p>
      </dsp:txBody>
      <dsp:txXfrm>
        <a:off x="439783" y="700597"/>
        <a:ext cx="1752044" cy="2849380"/>
      </dsp:txXfrm>
    </dsp:sp>
    <dsp:sp modelId="{09D7E41C-50E7-C544-8CFF-C8EA9607D1FD}">
      <dsp:nvSpPr>
        <dsp:cNvPr id="0" name=""/>
        <dsp:cNvSpPr/>
      </dsp:nvSpPr>
      <dsp:spPr>
        <a:xfrm>
          <a:off x="2147286" y="120306"/>
          <a:ext cx="598116" cy="463350"/>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2147286" y="212976"/>
        <a:ext cx="459111" cy="278010"/>
      </dsp:txXfrm>
    </dsp:sp>
    <dsp:sp modelId="{D4369597-CDF9-BD4C-8F22-2B706E60D714}">
      <dsp:nvSpPr>
        <dsp:cNvPr id="0" name=""/>
        <dsp:cNvSpPr/>
      </dsp:nvSpPr>
      <dsp:spPr>
        <a:xfrm>
          <a:off x="2993677" y="57875"/>
          <a:ext cx="1861062" cy="882318"/>
        </a:xfrm>
        <a:prstGeom prst="roundRect">
          <a:avLst>
            <a:gd name="adj" fmla="val 10000"/>
          </a:avLst>
        </a:prstGeom>
        <a:gradFill rotWithShape="0">
          <a:gsLst>
            <a:gs pos="0">
              <a:schemeClr val="accent5">
                <a:hueOff val="-1774514"/>
                <a:satOff val="-24479"/>
                <a:lumOff val="-98"/>
                <a:alphaOff val="0"/>
                <a:shade val="51000"/>
                <a:satMod val="130000"/>
              </a:schemeClr>
            </a:gs>
            <a:gs pos="80000">
              <a:schemeClr val="accent5">
                <a:hueOff val="-1774514"/>
                <a:satOff val="-24479"/>
                <a:lumOff val="-98"/>
                <a:alphaOff val="0"/>
                <a:shade val="93000"/>
                <a:satMod val="130000"/>
              </a:schemeClr>
            </a:gs>
            <a:gs pos="100000">
              <a:schemeClr val="accent5">
                <a:hueOff val="-1774514"/>
                <a:satOff val="-24479"/>
                <a:lumOff val="-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Rule Mining</a:t>
          </a:r>
          <a:endParaRPr lang="en-US" sz="1500" kern="1200" dirty="0"/>
        </a:p>
      </dsp:txBody>
      <dsp:txXfrm>
        <a:off x="2993677" y="57875"/>
        <a:ext cx="1861062" cy="588212"/>
      </dsp:txXfrm>
    </dsp:sp>
    <dsp:sp modelId="{3DCEFEFB-E472-3C44-8AAE-F102EBCFD00F}">
      <dsp:nvSpPr>
        <dsp:cNvPr id="0" name=""/>
        <dsp:cNvSpPr/>
      </dsp:nvSpPr>
      <dsp:spPr>
        <a:xfrm>
          <a:off x="3374859" y="646088"/>
          <a:ext cx="1861062" cy="295839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1774514"/>
              <a:satOff val="-24479"/>
              <a:lumOff val="-9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Matrix Factorization</a:t>
          </a:r>
          <a:endParaRPr lang="en-US" sz="1500" kern="1200" dirty="0"/>
        </a:p>
        <a:p>
          <a:pPr marL="114300" lvl="1" indent="-114300" algn="l" defTabSz="666750">
            <a:lnSpc>
              <a:spcPct val="90000"/>
            </a:lnSpc>
            <a:spcBef>
              <a:spcPct val="0"/>
            </a:spcBef>
            <a:spcAft>
              <a:spcPct val="15000"/>
            </a:spcAft>
            <a:buChar char="•"/>
          </a:pPr>
          <a:r>
            <a:rPr lang="en-US" sz="1500" kern="1200" dirty="0" smtClean="0"/>
            <a:t>Predicting Preferences based on past behaviors</a:t>
          </a:r>
          <a:endParaRPr lang="en-US" sz="1500" kern="1200" dirty="0"/>
        </a:p>
        <a:p>
          <a:pPr marL="114300" lvl="1" indent="-114300" algn="l" defTabSz="666750">
            <a:lnSpc>
              <a:spcPct val="90000"/>
            </a:lnSpc>
            <a:spcBef>
              <a:spcPct val="0"/>
            </a:spcBef>
            <a:spcAft>
              <a:spcPct val="15000"/>
            </a:spcAft>
            <a:buChar char="•"/>
          </a:pPr>
          <a:r>
            <a:rPr lang="en-US" sz="1500" kern="1200" dirty="0" smtClean="0"/>
            <a:t>Challenges increase as data sparsity increases</a:t>
          </a:r>
          <a:endParaRPr lang="en-US" sz="1500" kern="1200" dirty="0"/>
        </a:p>
        <a:p>
          <a:pPr marL="114300" lvl="1" indent="-114300" algn="l" defTabSz="666750">
            <a:lnSpc>
              <a:spcPct val="90000"/>
            </a:lnSpc>
            <a:spcBef>
              <a:spcPct val="0"/>
            </a:spcBef>
            <a:spcAft>
              <a:spcPct val="15000"/>
            </a:spcAft>
            <a:buChar char="•"/>
          </a:pPr>
          <a:endParaRPr lang="en-US" sz="1500" kern="1200" dirty="0"/>
        </a:p>
      </dsp:txBody>
      <dsp:txXfrm>
        <a:off x="3429368" y="700597"/>
        <a:ext cx="1752044" cy="2849380"/>
      </dsp:txXfrm>
    </dsp:sp>
    <dsp:sp modelId="{534C9C23-9425-FC45-BB2D-02F36305CFC9}">
      <dsp:nvSpPr>
        <dsp:cNvPr id="0" name=""/>
        <dsp:cNvSpPr/>
      </dsp:nvSpPr>
      <dsp:spPr>
        <a:xfrm>
          <a:off x="5136871" y="120306"/>
          <a:ext cx="598116" cy="463350"/>
        </a:xfrm>
        <a:prstGeom prst="rightArrow">
          <a:avLst>
            <a:gd name="adj1" fmla="val 60000"/>
            <a:gd name="adj2" fmla="val 50000"/>
          </a:avLst>
        </a:prstGeom>
        <a:gradFill rotWithShape="0">
          <a:gsLst>
            <a:gs pos="0">
              <a:schemeClr val="accent5">
                <a:hueOff val="-3549028"/>
                <a:satOff val="-48959"/>
                <a:lumOff val="-196"/>
                <a:alphaOff val="0"/>
                <a:shade val="51000"/>
                <a:satMod val="130000"/>
              </a:schemeClr>
            </a:gs>
            <a:gs pos="80000">
              <a:schemeClr val="accent5">
                <a:hueOff val="-3549028"/>
                <a:satOff val="-48959"/>
                <a:lumOff val="-196"/>
                <a:alphaOff val="0"/>
                <a:shade val="93000"/>
                <a:satMod val="130000"/>
              </a:schemeClr>
            </a:gs>
            <a:gs pos="100000">
              <a:schemeClr val="accent5">
                <a:hueOff val="-3549028"/>
                <a:satOff val="-48959"/>
                <a:lumOff val="-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5136871" y="212976"/>
        <a:ext cx="459111" cy="278010"/>
      </dsp:txXfrm>
    </dsp:sp>
    <dsp:sp modelId="{4ADC49A3-3C54-6A42-AEB0-64CC313AB6AC}">
      <dsp:nvSpPr>
        <dsp:cNvPr id="0" name=""/>
        <dsp:cNvSpPr/>
      </dsp:nvSpPr>
      <dsp:spPr>
        <a:xfrm>
          <a:off x="5983262" y="57875"/>
          <a:ext cx="1861062" cy="882318"/>
        </a:xfrm>
        <a:prstGeom prst="roundRect">
          <a:avLst>
            <a:gd name="adj" fmla="val 10000"/>
          </a:avLst>
        </a:prstGeom>
        <a:gradFill rotWithShape="0">
          <a:gsLst>
            <a:gs pos="0">
              <a:schemeClr val="accent5">
                <a:hueOff val="-3549028"/>
                <a:satOff val="-48959"/>
                <a:lumOff val="-196"/>
                <a:alphaOff val="0"/>
                <a:shade val="51000"/>
                <a:satMod val="130000"/>
              </a:schemeClr>
            </a:gs>
            <a:gs pos="80000">
              <a:schemeClr val="accent5">
                <a:hueOff val="-3549028"/>
                <a:satOff val="-48959"/>
                <a:lumOff val="-196"/>
                <a:alphaOff val="0"/>
                <a:shade val="93000"/>
                <a:satMod val="130000"/>
              </a:schemeClr>
            </a:gs>
            <a:gs pos="100000">
              <a:schemeClr val="accent5">
                <a:hueOff val="-3549028"/>
                <a:satOff val="-48959"/>
                <a:lumOff val="-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Rule Learning</a:t>
          </a:r>
          <a:endParaRPr lang="en-US" sz="1500" kern="1200" dirty="0"/>
        </a:p>
      </dsp:txBody>
      <dsp:txXfrm>
        <a:off x="5983262" y="57875"/>
        <a:ext cx="1861062" cy="588212"/>
      </dsp:txXfrm>
    </dsp:sp>
    <dsp:sp modelId="{63FDE6CB-28F4-2A46-99AD-04B3AAF2A212}">
      <dsp:nvSpPr>
        <dsp:cNvPr id="0" name=""/>
        <dsp:cNvSpPr/>
      </dsp:nvSpPr>
      <dsp:spPr>
        <a:xfrm>
          <a:off x="6364443" y="646088"/>
          <a:ext cx="1861062" cy="295839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3549028"/>
              <a:satOff val="-48959"/>
              <a:lumOff val="-1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Deep Learning based Methods</a:t>
          </a:r>
          <a:endParaRPr lang="en-US" sz="1500" kern="1200" dirty="0"/>
        </a:p>
        <a:p>
          <a:pPr marL="114300" lvl="1" indent="-114300" algn="l" defTabSz="666750">
            <a:lnSpc>
              <a:spcPct val="90000"/>
            </a:lnSpc>
            <a:spcBef>
              <a:spcPct val="0"/>
            </a:spcBef>
            <a:spcAft>
              <a:spcPct val="15000"/>
            </a:spcAft>
            <a:buChar char="•"/>
          </a:pPr>
          <a:r>
            <a:rPr lang="en-US" sz="1500" kern="1200" dirty="0" smtClean="0"/>
            <a:t>Turn sparse features into dense </a:t>
          </a:r>
          <a:r>
            <a:rPr lang="en-US" sz="1500" kern="1200" dirty="0" err="1" smtClean="0"/>
            <a:t>embeddings</a:t>
          </a:r>
          <a:endParaRPr lang="en-US" sz="1500" kern="1200" dirty="0"/>
        </a:p>
        <a:p>
          <a:pPr marL="114300" lvl="1" indent="-114300" algn="l" defTabSz="666750">
            <a:lnSpc>
              <a:spcPct val="90000"/>
            </a:lnSpc>
            <a:spcBef>
              <a:spcPct val="0"/>
            </a:spcBef>
            <a:spcAft>
              <a:spcPct val="15000"/>
            </a:spcAft>
            <a:buChar char="•"/>
          </a:pPr>
          <a:r>
            <a:rPr lang="en-US" sz="1500" kern="1200" dirty="0" smtClean="0"/>
            <a:t>Joint Training Wide &amp; Deep Models</a:t>
          </a:r>
          <a:endParaRPr lang="en-US" sz="1500" kern="1200" dirty="0"/>
        </a:p>
        <a:p>
          <a:pPr marL="114300" lvl="1" indent="-114300" algn="l" defTabSz="666750">
            <a:lnSpc>
              <a:spcPct val="90000"/>
            </a:lnSpc>
            <a:spcBef>
              <a:spcPct val="0"/>
            </a:spcBef>
            <a:spcAft>
              <a:spcPct val="15000"/>
            </a:spcAft>
            <a:buChar char="•"/>
          </a:pPr>
          <a:r>
            <a:rPr lang="en-US" sz="1500" kern="1200" dirty="0" smtClean="0"/>
            <a:t>Deep Matrix Factorization</a:t>
          </a:r>
          <a:endParaRPr lang="en-US" sz="1500" kern="1200" dirty="0"/>
        </a:p>
      </dsp:txBody>
      <dsp:txXfrm>
        <a:off x="6418952" y="700597"/>
        <a:ext cx="1752044" cy="2849380"/>
      </dsp:txXfrm>
    </dsp:sp>
  </dsp:spTree>
</dsp:drawing>
</file>

<file path=ppt/diagrams/layout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9/26/17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9/26/17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983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68829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3121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47493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6731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62897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6331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One of the most popular algorithms to solve co-clustering problems (and specifically for collaborative recommender systems) is called Matrix Factorization (MF). In its simplest form, it assumes a matrix  of ratings given by </a:t>
            </a:r>
            <a:r>
              <a:rPr lang="en-US" i="1" dirty="0" smtClean="0"/>
              <a:t>m users</a:t>
            </a:r>
            <a:r>
              <a:rPr lang="en-US" dirty="0"/>
              <a:t> to </a:t>
            </a:r>
            <a:r>
              <a:rPr lang="en-US" i="1" dirty="0" smtClean="0"/>
              <a:t>n items</a:t>
            </a:r>
            <a:r>
              <a:rPr lang="en-US" dirty="0"/>
              <a:t>. Applying this technique on </a:t>
            </a:r>
            <a:r>
              <a:rPr lang="en-US" i="1" dirty="0"/>
              <a:t>R</a:t>
            </a:r>
            <a:r>
              <a:rPr lang="en-US" dirty="0"/>
              <a:t> will end up factorizing </a:t>
            </a:r>
            <a:r>
              <a:rPr lang="en-US" i="1" dirty="0"/>
              <a:t>R</a:t>
            </a:r>
            <a:r>
              <a:rPr lang="en-US" dirty="0"/>
              <a:t> into two matrices  and  such that  (their multiplication approximates </a:t>
            </a:r>
            <a:r>
              <a:rPr lang="en-US" i="1" dirty="0"/>
              <a:t>R</a:t>
            </a:r>
            <a:r>
              <a:rPr lang="en-US" dirty="0" smtClean="0"/>
              <a:t>).</a:t>
            </a:r>
          </a:p>
          <a:p>
            <a:pPr fontAlgn="base"/>
            <a:r>
              <a:rPr lang="en-US" dirty="0"/>
              <a:t>Note that this algorithm introduces a new quantity, </a:t>
            </a:r>
            <a:r>
              <a:rPr lang="en-US" i="1" dirty="0"/>
              <a:t>k</a:t>
            </a:r>
            <a:r>
              <a:rPr lang="en-US" dirty="0"/>
              <a:t>, that serves as both </a:t>
            </a:r>
            <a:r>
              <a:rPr lang="en-US" i="1" dirty="0"/>
              <a:t>U</a:t>
            </a:r>
            <a:r>
              <a:rPr lang="en-US" dirty="0"/>
              <a:t>‘s and </a:t>
            </a:r>
            <a:r>
              <a:rPr lang="en-US" i="1" dirty="0"/>
              <a:t>P</a:t>
            </a:r>
            <a:r>
              <a:rPr lang="en-US" dirty="0"/>
              <a:t>‘s dimensions. This is the </a:t>
            </a:r>
            <a:r>
              <a:rPr lang="en-US" i="1" dirty="0"/>
              <a:t>rank</a:t>
            </a:r>
            <a:r>
              <a:rPr lang="en-US" dirty="0"/>
              <a:t> of the factorization. Formally, each  is factorized into the dot product of </a:t>
            </a:r>
            <a:r>
              <a:rPr lang="en-US" dirty="0" err="1" smtClean="0"/>
              <a:t>Ui</a:t>
            </a:r>
            <a:r>
              <a:rPr lang="en-US" dirty="0" smtClean="0"/>
              <a:t> . </a:t>
            </a:r>
            <a:r>
              <a:rPr lang="en-US" dirty="0" err="1" smtClean="0"/>
              <a:t>Pj</a:t>
            </a:r>
            <a:r>
              <a:rPr lang="en-US" dirty="0" smtClean="0"/>
              <a:t>. </a:t>
            </a:r>
            <a:r>
              <a:rPr lang="en-US" dirty="0"/>
              <a:t>Intuitively, this model assumes every rating in </a:t>
            </a:r>
            <a:r>
              <a:rPr lang="en-US" i="1" dirty="0"/>
              <a:t>R</a:t>
            </a:r>
            <a:r>
              <a:rPr lang="en-US" dirty="0"/>
              <a:t> is affected by </a:t>
            </a:r>
            <a:r>
              <a:rPr lang="en-US" i="1" dirty="0"/>
              <a:t>k</a:t>
            </a:r>
            <a:r>
              <a:rPr lang="en-US" dirty="0"/>
              <a:t> effects. Moreover, it represents both users and items in </a:t>
            </a:r>
            <a:r>
              <a:rPr lang="en-US" i="1" dirty="0"/>
              <a:t>U</a:t>
            </a:r>
            <a:r>
              <a:rPr lang="en-US" dirty="0"/>
              <a:t> and </a:t>
            </a:r>
            <a:r>
              <a:rPr lang="en-US" i="1" dirty="0" smtClean="0"/>
              <a:t>P </a:t>
            </a:r>
            <a:r>
              <a:rPr lang="en-US" dirty="0" smtClean="0"/>
              <a:t>accordingly</a:t>
            </a:r>
            <a:r>
              <a:rPr lang="en-US" dirty="0"/>
              <a:t>, in terms of those </a:t>
            </a:r>
            <a:r>
              <a:rPr lang="en-US" i="1" dirty="0"/>
              <a:t>k</a:t>
            </a:r>
            <a:r>
              <a:rPr lang="en-US" dirty="0"/>
              <a:t> effects</a:t>
            </a:r>
            <a:r>
              <a:rPr lang="en-US" dirty="0" smtClean="0"/>
              <a:t>.</a:t>
            </a:r>
          </a:p>
          <a:p>
            <a:pPr fontAlgn="base"/>
            <a:r>
              <a:rPr lang="en-US" dirty="0"/>
              <a:t>So, assuming</a:t>
            </a:r>
            <a:r>
              <a:rPr lang="en-US" i="1" dirty="0"/>
              <a:t> R</a:t>
            </a:r>
            <a:r>
              <a:rPr lang="en-US" dirty="0"/>
              <a:t> is a matrix of users rating movies, it is pretty straightforward to assume that each movie is tied to one or more categories with some strength, each user likes/dislikes some movie-categories with different strengths, and the rating that a user should have given a movie depended on the similarity between his characteristics and this movie’s characteristics. The problem is, how to form those categories efficiently. </a:t>
            </a:r>
            <a:r>
              <a:rPr lang="en-US" dirty="0" smtClean="0"/>
              <a:t>It might even depend </a:t>
            </a:r>
            <a:r>
              <a:rPr lang="en-US" dirty="0"/>
              <a:t>of certain affinity to some movie actors, directors, language, location of filming, and more, and the number of possible features to create is immense</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16714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Actually</a:t>
            </a:r>
            <a:r>
              <a:rPr lang="en-US" dirty="0"/>
              <a:t>, we are back to the co-clustering problem where we have pairwise interactions between two entities (a user and a movie), that eventually can incorporate a rating matrix that is quite sparse (due high variety of movies, for example, users will be able to rate only a small fraction of them). Intuitively, we can represent users (or movies) by their affinity (or connection) to categories/actors/languages or any other factors, and finally try to cluster them based on this representation. The problem is, it is quite hard to quantify the effect of each such factor on the original ratings. Moreover, there might be factors that are inherent to the rating process, but are missed from our new representations.</a:t>
            </a:r>
          </a:p>
          <a:p>
            <a:pPr fontAlgn="base"/>
            <a:r>
              <a:rPr lang="en-US" dirty="0"/>
              <a:t>So back to linear algebra, MF is a form of optimization process that aims to approximate the original matrix </a:t>
            </a:r>
            <a:r>
              <a:rPr lang="en-US" i="1" dirty="0"/>
              <a:t>R</a:t>
            </a:r>
            <a:r>
              <a:rPr lang="en-US" dirty="0"/>
              <a:t> with the two matrices </a:t>
            </a:r>
            <a:r>
              <a:rPr lang="en-US" i="1" dirty="0"/>
              <a:t>U</a:t>
            </a:r>
            <a:r>
              <a:rPr lang="en-US" dirty="0"/>
              <a:t> and </a:t>
            </a:r>
            <a:r>
              <a:rPr lang="en-US" i="1" dirty="0"/>
              <a:t>P</a:t>
            </a:r>
            <a:r>
              <a:rPr lang="en-US" dirty="0"/>
              <a:t>, such that it minimizes </a:t>
            </a:r>
            <a:r>
              <a:rPr lang="en-US" dirty="0" smtClean="0"/>
              <a:t>the </a:t>
            </a:r>
            <a:r>
              <a:rPr lang="en-US" dirty="0"/>
              <a:t>cost </a:t>
            </a:r>
            <a:r>
              <a:rPr lang="en-US" dirty="0" smtClean="0"/>
              <a:t>function.</a:t>
            </a:r>
          </a:p>
          <a:p>
            <a:pPr fontAlgn="base"/>
            <a:r>
              <a:rPr lang="en-US" dirty="0"/>
              <a:t>The first term in this cost function is the Mean Square Error (MSE) distance measure between the original rating matrix </a:t>
            </a:r>
            <a:r>
              <a:rPr lang="en-US" i="1" dirty="0"/>
              <a:t>R</a:t>
            </a:r>
            <a:r>
              <a:rPr lang="en-US" dirty="0"/>
              <a:t> and its approximation . The second term is called a “regularization term” and is added to govern a generalized solution (to prevent overfitting to some local noisy effects on ratings). </a:t>
            </a:r>
            <a:endParaRPr lang="en-US" dirty="0" smtClean="0"/>
          </a:p>
          <a:p>
            <a:pPr fontAlgn="base"/>
            <a:r>
              <a:rPr lang="en-US" dirty="0"/>
              <a:t>This optimization problem is naturally solved by machine learning </a:t>
            </a:r>
            <a:r>
              <a:rPr lang="en-US" dirty="0" smtClean="0"/>
              <a:t>techniques. </a:t>
            </a:r>
            <a:r>
              <a:rPr lang="en-US" dirty="0"/>
              <a:t>But first, note that this cost function introduces two parameters: </a:t>
            </a:r>
            <a:r>
              <a:rPr lang="en-US" i="1" dirty="0" smtClean="0"/>
              <a:t>k </a:t>
            </a:r>
            <a:r>
              <a:rPr lang="en-US" dirty="0" smtClean="0"/>
              <a:t>and</a:t>
            </a:r>
            <a:r>
              <a:rPr lang="en-US" dirty="0"/>
              <a:t> </a:t>
            </a:r>
            <a:r>
              <a:rPr lang="en-US" dirty="0" smtClean="0"/>
              <a:t>lambda. </a:t>
            </a:r>
            <a:r>
              <a:rPr lang="en-US" dirty="0"/>
              <a:t>Apart from trying to produce a minimal value of this cost function for a </a:t>
            </a:r>
            <a:r>
              <a:rPr lang="en-US" dirty="0" err="1" smtClean="0"/>
              <a:t>givent</a:t>
            </a:r>
            <a:r>
              <a:rPr lang="en-US" dirty="0"/>
              <a:t> </a:t>
            </a:r>
            <a:r>
              <a:rPr lang="en-US" i="1" dirty="0"/>
              <a:t>k</a:t>
            </a:r>
            <a:r>
              <a:rPr lang="en-US" dirty="0"/>
              <a:t> and , it is essential to determine what is the optimal values of those parameters. In the rest of this chapter, I will go over two optimization process that are used to have this cost function converged to minimum, given </a:t>
            </a:r>
            <a:r>
              <a:rPr lang="en-US" i="1" dirty="0"/>
              <a:t>k</a:t>
            </a:r>
            <a:r>
              <a:rPr lang="en-US" dirty="0"/>
              <a:t> </a:t>
            </a:r>
            <a:r>
              <a:rPr lang="en-US" dirty="0" smtClean="0"/>
              <a:t>and </a:t>
            </a:r>
            <a:r>
              <a:rPr lang="en-US" dirty="0" err="1" smtClean="0"/>
              <a:t>lamda</a:t>
            </a:r>
            <a:r>
              <a:rPr lang="en-US" dirty="0"/>
              <a:t> . Bear in mind that some higher level optimization process (such as </a:t>
            </a:r>
            <a:r>
              <a:rPr lang="en-US" dirty="0" smtClean="0"/>
              <a:t>Cross Validation) </a:t>
            </a:r>
            <a:r>
              <a:rPr lang="en-US" dirty="0"/>
              <a:t>can be incorporated to insure a good selection of those parameters.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75711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dirty="0" smtClean="0"/>
              <a:t>But </a:t>
            </a:r>
            <a:r>
              <a:rPr lang="en-US" dirty="0"/>
              <a:t>another interesting fact lies in this term – if we fix P and optimize for U alone, the problem is simply reduced to the problem of </a:t>
            </a:r>
            <a:r>
              <a:rPr lang="en-US" dirty="0" smtClean="0"/>
              <a:t> linear regression.   </a:t>
            </a:r>
            <a:r>
              <a:rPr lang="en-US" dirty="0"/>
              <a:t>Recall that in linear regression we solve for  by minimizing the squared error  given X and y. The solution is ultimately given by </a:t>
            </a:r>
            <a:r>
              <a:rPr lang="en-US" dirty="0" smtClean="0"/>
              <a:t>the Ordinary Least Squares</a:t>
            </a:r>
            <a:r>
              <a:rPr lang="en-US" dirty="0"/>
              <a:t> (OLS) formula .</a:t>
            </a:r>
          </a:p>
          <a:p>
            <a:r>
              <a:rPr lang="en-US" dirty="0"/>
              <a:t>Alternating least squares does just that. It is a two-step iterative optimization process. In every iteration it first fixes P and solves for U, and following that it fixes U and solves for P. Since OLS solution is unique and guarantees a minimal MSE, in each step the cost function can either decrease or stay unchanged, but never increase. Alternating between the two steps guarantees reduction of the cost function, until convergence. Similarly to gradient descent optimization, it is guaranteed to converge only to a local minima, and is ultimately depends on initial values for </a:t>
            </a:r>
            <a:r>
              <a:rPr lang="en-US" i="1" dirty="0"/>
              <a:t>U</a:t>
            </a:r>
            <a:r>
              <a:rPr lang="en-US" dirty="0"/>
              <a:t> or </a:t>
            </a:r>
            <a:r>
              <a:rPr lang="en-US" i="1" dirty="0"/>
              <a:t>P</a:t>
            </a:r>
            <a:r>
              <a:rPr lang="en-US" dirty="0"/>
              <a:t>.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58821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2687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2</a:t>
            </a:fld>
            <a:endParaRPr lang="en-US" dirty="0"/>
          </a:p>
        </p:txBody>
      </p:sp>
    </p:spTree>
    <p:extLst>
      <p:ext uri="{BB962C8B-B14F-4D97-AF65-F5344CB8AC3E}">
        <p14:creationId xmlns:p14="http://schemas.microsoft.com/office/powerpoint/2010/main" val="218882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Recall</a:t>
            </a:r>
            <a:r>
              <a:rPr lang="en-US" sz="1200" kern="1200" baseline="0" dirty="0" smtClean="0">
                <a:solidFill>
                  <a:schemeClr val="tx1"/>
                </a:solidFill>
                <a:effectLst/>
                <a:latin typeface="+mn-lt"/>
                <a:ea typeface="+mn-ea"/>
                <a:cs typeface="+mn-cs"/>
              </a:rPr>
              <a:t> that t</a:t>
            </a:r>
            <a:r>
              <a:rPr lang="en-US" sz="1200" kern="1200" dirty="0" smtClean="0">
                <a:solidFill>
                  <a:schemeClr val="tx1"/>
                </a:solidFill>
                <a:effectLst/>
                <a:latin typeface="+mn-lt"/>
                <a:ea typeface="+mn-ea"/>
                <a:cs typeface="+mn-cs"/>
              </a:rPr>
              <a: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a:t>
            </a:r>
          </a:p>
          <a:p>
            <a:r>
              <a:rPr lang="en-US" sz="1200" b="0" i="0" kern="1200" dirty="0" smtClean="0">
                <a:solidFill>
                  <a:schemeClr val="tx1"/>
                </a:solidFill>
                <a:effectLst/>
                <a:latin typeface="+mn-lt"/>
                <a:ea typeface="+mn-ea"/>
                <a:cs typeface="+mn-cs"/>
              </a:rPr>
              <a:t>One of the most important transformations is the cross-product transformation, which we saw </a:t>
            </a:r>
            <a:r>
              <a:rPr lang="en-US" sz="1200" b="0" i="0" kern="1200" dirty="0" err="1" smtClean="0">
                <a:solidFill>
                  <a:schemeClr val="tx1"/>
                </a:solidFill>
                <a:effectLst/>
                <a:latin typeface="+mn-lt"/>
                <a:ea typeface="+mn-ea"/>
                <a:cs typeface="+mn-cs"/>
              </a:rPr>
              <a:t>earlier.It</a:t>
            </a:r>
            <a:r>
              <a:rPr lang="en-US" sz="1200" b="0" i="0" kern="1200" dirty="0" smtClean="0">
                <a:solidFill>
                  <a:schemeClr val="tx1"/>
                </a:solidFill>
                <a:effectLst/>
                <a:latin typeface="+mn-lt"/>
                <a:ea typeface="+mn-ea"/>
                <a:cs typeface="+mn-cs"/>
              </a:rPr>
              <a:t> it defined here, where c-</a:t>
            </a:r>
            <a:r>
              <a:rPr lang="en-US" sz="1200" b="0" i="0" kern="1200" dirty="0" err="1" smtClean="0">
                <a:solidFill>
                  <a:schemeClr val="tx1"/>
                </a:solidFill>
                <a:effectLst/>
                <a:latin typeface="+mn-lt"/>
                <a:ea typeface="+mn-ea"/>
                <a:cs typeface="+mn-cs"/>
              </a:rPr>
              <a:t>ki</a:t>
            </a:r>
            <a:r>
              <a:rPr lang="en-US" sz="1200" b="0" i="0" kern="1200" dirty="0" smtClean="0">
                <a:solidFill>
                  <a:schemeClr val="tx1"/>
                </a:solidFill>
                <a:effectLst/>
                <a:latin typeface="+mn-lt"/>
                <a:ea typeface="+mn-ea"/>
                <a:cs typeface="+mn-cs"/>
              </a:rPr>
              <a:t> is a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variable that is 1 if the </a:t>
            </a:r>
            <a:r>
              <a:rPr lang="en-US" sz="1200" b="0" i="0" kern="1200" dirty="0" err="1" smtClean="0">
                <a:solidFill>
                  <a:schemeClr val="tx1"/>
                </a:solidFill>
                <a:effectLst/>
                <a:latin typeface="+mn-lt"/>
                <a:ea typeface="+mn-ea"/>
                <a:cs typeface="+mn-cs"/>
              </a:rPr>
              <a:t>ith</a:t>
            </a:r>
            <a:r>
              <a:rPr lang="en-US" sz="1200" b="0" i="0" kern="1200" dirty="0" smtClean="0">
                <a:solidFill>
                  <a:schemeClr val="tx1"/>
                </a:solidFill>
                <a:effectLst/>
                <a:latin typeface="+mn-lt"/>
                <a:ea typeface="+mn-ea"/>
                <a:cs typeface="+mn-cs"/>
              </a:rPr>
              <a:t> feature is part of the k-</a:t>
            </a:r>
            <a:r>
              <a:rPr lang="en-US" sz="1200" b="0" i="0" kern="1200" dirty="0" err="1" smtClean="0">
                <a:solidFill>
                  <a:schemeClr val="tx1"/>
                </a:solidFill>
                <a:effectLst/>
                <a:latin typeface="+mn-lt"/>
                <a:ea typeface="+mn-ea"/>
                <a:cs typeface="+mn-cs"/>
              </a:rPr>
              <a:t>th</a:t>
            </a:r>
            <a:r>
              <a:rPr lang="en-US" sz="1200" b="0" i="0" kern="1200" dirty="0" smtClean="0">
                <a:solidFill>
                  <a:schemeClr val="tx1"/>
                </a:solidFill>
                <a:effectLst/>
                <a:latin typeface="+mn-lt"/>
                <a:ea typeface="+mn-ea"/>
                <a:cs typeface="+mn-cs"/>
              </a:rPr>
              <a:t> transformation k, and 0 </a:t>
            </a:r>
            <a:r>
              <a:rPr lang="en-US" sz="1200" b="0" i="0" kern="1200" dirty="0" err="1" smtClean="0">
                <a:solidFill>
                  <a:schemeClr val="tx1"/>
                </a:solidFill>
                <a:effectLst/>
                <a:latin typeface="+mn-lt"/>
                <a:ea typeface="+mn-ea"/>
                <a:cs typeface="+mn-cs"/>
              </a:rPr>
              <a:t>otherwise.For</a:t>
            </a:r>
            <a:r>
              <a:rPr lang="en-US" sz="1200" b="0" i="0" kern="1200" dirty="0" smtClean="0">
                <a:solidFill>
                  <a:schemeClr val="tx1"/>
                </a:solidFill>
                <a:effectLst/>
                <a:latin typeface="+mn-lt"/>
                <a:ea typeface="+mn-ea"/>
                <a:cs typeface="+mn-cs"/>
              </a:rPr>
              <a:t> binary features, a cross-product transformation (e.g., “AND(gender=female, language=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is 1 if and only if the constituent features (“gender=female” and “language=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are all 1, and 0 otherwise. This captures the interactions between the binary features, and adds nonlinearity to the generalized linear model.</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518236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5889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06197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87064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27</a:t>
            </a:fld>
            <a:endParaRPr lang="en-US" dirty="0"/>
          </a:p>
        </p:txBody>
      </p:sp>
    </p:spTree>
    <p:extLst>
      <p:ext uri="{BB962C8B-B14F-4D97-AF65-F5344CB8AC3E}">
        <p14:creationId xmlns:p14="http://schemas.microsoft.com/office/powerpoint/2010/main" val="202946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Based</a:t>
            </a:r>
            <a:r>
              <a:rPr lang="en-US" sz="1200" kern="1200" baseline="0" dirty="0" smtClean="0">
                <a:solidFill>
                  <a:schemeClr val="tx1"/>
                </a:solidFill>
                <a:effectLst/>
                <a:latin typeface="+mn-lt"/>
                <a:ea typeface="+mn-ea"/>
                <a:cs typeface="+mn-cs"/>
              </a:rPr>
              <a:t> on Google’s work and Open Sourcing of </a:t>
            </a:r>
            <a:r>
              <a:rPr lang="en-US" sz="1200" kern="1200" baseline="0" dirty="0" err="1" smtClean="0">
                <a:solidFill>
                  <a:schemeClr val="tx1"/>
                </a:solidFill>
                <a:effectLst/>
                <a:latin typeface="+mn-lt"/>
                <a:ea typeface="+mn-ea"/>
                <a:cs typeface="+mn-cs"/>
              </a:rPr>
              <a:t>TensorFlow</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Wide &amp; Deep learning framework for jointly training feed-forward neural networks with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linear model with feature transformations for generic recommender systems with sparse inputs</a:t>
            </a:r>
            <a:r>
              <a:rPr lang="en-US" sz="1200" kern="1200" baseline="0" dirty="0" smtClean="0">
                <a:solidFill>
                  <a:schemeClr val="tx1"/>
                </a:solidFill>
                <a:effectLst/>
                <a:latin typeface="+mn-lt"/>
                <a:ea typeface="+mn-ea"/>
                <a:cs typeface="+mn-cs"/>
              </a:rPr>
              <a:t> is depicted here.</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While the idea is relatively simple, Wide &amp; Deep has demonstrated significant improvements over previous approaches.</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fontAlgn="base"/>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64098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y is the prediction, x = [x1, x2, ..., </a:t>
            </a:r>
            <a:r>
              <a:rPr lang="en-US" sz="1200" kern="1200" dirty="0" err="1" smtClean="0">
                <a:solidFill>
                  <a:schemeClr val="tx1"/>
                </a:solidFill>
                <a:effectLst/>
                <a:latin typeface="+mn-lt"/>
                <a:ea typeface="+mn-ea"/>
                <a:cs typeface="+mn-cs"/>
              </a:rPr>
              <a:t>xd</a:t>
            </a:r>
            <a:r>
              <a:rPr lang="en-US" sz="1200" kern="1200" dirty="0" smtClean="0">
                <a:solidFill>
                  <a:schemeClr val="tx1"/>
                </a:solidFill>
                <a:effectLst/>
                <a:latin typeface="+mn-lt"/>
                <a:ea typeface="+mn-ea"/>
                <a:cs typeface="+mn-cs"/>
              </a:rPr>
              <a:t>] is a vector of d features, w = [w1,w2,...,</a:t>
            </a:r>
            <a:r>
              <a:rPr lang="en-US" sz="1200" kern="1200" dirty="0" err="1" smtClean="0">
                <a:solidFill>
                  <a:schemeClr val="tx1"/>
                </a:solidFill>
                <a:effectLst/>
                <a:latin typeface="+mn-lt"/>
                <a:ea typeface="+mn-ea"/>
                <a:cs typeface="+mn-cs"/>
              </a:rPr>
              <a:t>wd</a:t>
            </a:r>
            <a:r>
              <a:rPr lang="en-US" sz="1200" kern="1200" dirty="0" smtClean="0">
                <a:solidFill>
                  <a:schemeClr val="tx1"/>
                </a:solidFill>
                <a:effectLst/>
                <a:latin typeface="+mn-lt"/>
                <a:ea typeface="+mn-ea"/>
                <a:cs typeface="+mn-cs"/>
              </a:rPr>
              <a:t>] are the model parameters and b is the bias. The feature set includes raw input features and transformed features. One of the most important transformations is the cross-product transformation, which is defined as</a:t>
            </a:r>
            <a:r>
              <a:rPr lang="en-US" sz="1200" kern="1200" baseline="0" dirty="0" smtClean="0">
                <a:solidFill>
                  <a:schemeClr val="tx1"/>
                </a:solidFill>
                <a:effectLst/>
                <a:latin typeface="+mn-lt"/>
                <a:ea typeface="+mn-ea"/>
                <a:cs typeface="+mn-cs"/>
              </a:rPr>
              <a:t> above, where </a:t>
            </a:r>
            <a:r>
              <a:rPr lang="en-US" sz="1200" kern="1200" baseline="0" dirty="0" err="1" smtClean="0">
                <a:solidFill>
                  <a:schemeClr val="tx1"/>
                </a:solidFill>
                <a:effectLst/>
                <a:latin typeface="+mn-lt"/>
                <a:ea typeface="+mn-ea"/>
                <a:cs typeface="+mn-cs"/>
              </a:rPr>
              <a:t>Cki</a:t>
            </a:r>
            <a:r>
              <a:rPr lang="en-US" sz="1200" kern="1200" baseline="0" dirty="0" smtClean="0">
                <a:solidFill>
                  <a:schemeClr val="tx1"/>
                </a:solidFill>
                <a:effectLst/>
                <a:latin typeface="+mn-lt"/>
                <a:ea typeface="+mn-ea"/>
                <a:cs typeface="+mn-cs"/>
              </a:rPr>
              <a:t> is a </a:t>
            </a:r>
            <a:r>
              <a:rPr lang="en-US" sz="1200" kern="1200" baseline="0" dirty="0" err="1" smtClean="0">
                <a:solidFill>
                  <a:schemeClr val="tx1"/>
                </a:solidFill>
                <a:effectLst/>
                <a:latin typeface="+mn-lt"/>
                <a:ea typeface="+mn-ea"/>
                <a:cs typeface="+mn-cs"/>
              </a:rPr>
              <a:t>boolean</a:t>
            </a:r>
            <a:r>
              <a:rPr lang="en-US" sz="1200" kern="1200" baseline="0" dirty="0" smtClean="0">
                <a:solidFill>
                  <a:schemeClr val="tx1"/>
                </a:solidFill>
                <a:effectLst/>
                <a:latin typeface="+mn-lt"/>
                <a:ea typeface="+mn-ea"/>
                <a:cs typeface="+mn-cs"/>
              </a:rPr>
              <a:t> variable that is 1 if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feature is part of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transformation Phi(k) and 0 otherwise. </a:t>
            </a:r>
            <a:r>
              <a:rPr lang="en-US" sz="1200" kern="1200" dirty="0" smtClean="0">
                <a:solidFill>
                  <a:schemeClr val="tx1"/>
                </a:solidFill>
                <a:effectLst/>
                <a:latin typeface="+mn-lt"/>
                <a:ea typeface="+mn-ea"/>
                <a:cs typeface="+mn-cs"/>
              </a:rPr>
              <a:t>For binary features, a cross-product transformation (e.g., “AND(gender=female,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is 1 if and only if the constituent features (“gender=female” and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are all 1, and 0 otherwise. This captures the interactions between the binary features, and adds nonlinearity to the generalized linear model.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78003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deep component is a feed-forward neural network, as shown on the right. For categorical features, the original inputs are feature strings (e.g.,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Each of these sparse, high-dimensional categorical features are first converted into a low-dimensional and dense real-valued vector, often referred to as an embedding vector. The dimensionality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usually on the order of O(10) to O(100). The embedding vectors are initialized randomly and then the values are trained to minimize the final loss function during model training. These low-dimensional dense embedding vectors are then fed into the hidden layers of a neural network in the forward pass. Specifically, each hidden layer performs the computation</a:t>
            </a:r>
            <a:r>
              <a:rPr lang="en-US" sz="1200" kern="1200" baseline="0" dirty="0" smtClean="0">
                <a:solidFill>
                  <a:schemeClr val="tx1"/>
                </a:solidFill>
                <a:effectLst/>
                <a:latin typeface="+mn-lt"/>
                <a:ea typeface="+mn-ea"/>
                <a:cs typeface="+mn-cs"/>
              </a:rPr>
              <a:t> depicted,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where l is the layer number and f is the activation function, often rectified linear units (</a:t>
            </a:r>
            <a:r>
              <a:rPr lang="en-US" sz="1200" kern="1200" dirty="0" err="1" smtClean="0">
                <a:solidFill>
                  <a:schemeClr val="tx1"/>
                </a:solidFill>
                <a:effectLst/>
                <a:latin typeface="+mn-lt"/>
                <a:ea typeface="+mn-ea"/>
                <a:cs typeface="+mn-cs"/>
              </a:rPr>
              <a:t>ReLUs</a:t>
            </a:r>
            <a:r>
              <a:rPr lang="en-US" sz="1200" kern="1200" dirty="0" smtClean="0">
                <a:solidFill>
                  <a:schemeClr val="tx1"/>
                </a:solidFill>
                <a:effectLst/>
                <a:latin typeface="+mn-lt"/>
                <a:ea typeface="+mn-ea"/>
                <a:cs typeface="+mn-cs"/>
              </a:rPr>
              <a:t>). a(l) , b(l) , and W (l) are the activations, bias, and model weights at l-</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layer. </a:t>
            </a: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54009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wide component and deep component are combined using a weighted sum of their output log odds as the prediction, which is then fed to one common logistic loss function for joint training. Note that there is a distinction between joint training and ensemble. In an ensemble, individual models are trained separately without knowing each other, and their predictions are combined only at inference time but not at training time. In contrast, joint training optimizes all parameters simultaneously by taking both the wide and deep part as well as the weights of their sum into account at training time. There are implications on model size too: For an ensemble, since the training is disjoint, each individual model size usually needs to be larger (e.g., with more features and transformations) to achieve reasonable accuracy for an ensemble to work. In comparison, for joint training the wide part only needs to complement the weak- nesses of the deep part with a small number of cross-product feature transformations, rather than a full-size wide model. </a:t>
            </a:r>
            <a:endParaRPr lang="en-US" dirty="0" smtClean="0"/>
          </a:p>
          <a:p>
            <a:r>
              <a:rPr lang="en-US" sz="1200" kern="1200" dirty="0" smtClean="0">
                <a:solidFill>
                  <a:schemeClr val="tx1"/>
                </a:solidFill>
                <a:effectLst/>
                <a:latin typeface="+mn-lt"/>
                <a:ea typeface="+mn-ea"/>
                <a:cs typeface="+mn-cs"/>
              </a:rPr>
              <a:t>Joint training of a Wide &amp; Deep Model is done by back- propagating the gradients from the output to both the wide and deep part of the model simultaneously using mini-batch stochastic optimization. In the experiments</a:t>
            </a:r>
            <a:r>
              <a:rPr lang="en-US" sz="1200" kern="1200" baseline="0" dirty="0" smtClean="0">
                <a:solidFill>
                  <a:schemeClr val="tx1"/>
                </a:solidFill>
                <a:effectLst/>
                <a:latin typeface="+mn-lt"/>
                <a:ea typeface="+mn-ea"/>
                <a:cs typeface="+mn-cs"/>
              </a:rPr>
              <a:t> conducted by Google, a </a:t>
            </a:r>
            <a:r>
              <a:rPr lang="en-US" sz="1200" kern="1200" dirty="0" smtClean="0">
                <a:solidFill>
                  <a:schemeClr val="tx1"/>
                </a:solidFill>
                <a:effectLst/>
                <a:latin typeface="+mn-lt"/>
                <a:ea typeface="+mn-ea"/>
                <a:cs typeface="+mn-cs"/>
              </a:rPr>
              <a:t>Follow- the-regularized-leader (FTRL) algorithm with L1 regularization as the optimizer for the wide part of the model, and </a:t>
            </a:r>
            <a:r>
              <a:rPr lang="en-US" sz="1200" kern="1200" dirty="0" err="1" smtClean="0">
                <a:solidFill>
                  <a:schemeClr val="tx1"/>
                </a:solidFill>
                <a:effectLst/>
                <a:latin typeface="+mn-lt"/>
                <a:ea typeface="+mn-ea"/>
                <a:cs typeface="+mn-cs"/>
              </a:rPr>
              <a:t>AdaGrad</a:t>
            </a:r>
            <a:r>
              <a:rPr lang="en-US" sz="1200" kern="1200" dirty="0" smtClean="0">
                <a:solidFill>
                  <a:schemeClr val="tx1"/>
                </a:solidFill>
                <a:effectLst/>
                <a:latin typeface="+mn-lt"/>
                <a:ea typeface="+mn-ea"/>
                <a:cs typeface="+mn-cs"/>
              </a:rPr>
              <a:t>] for the deep part.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combined model is illustrated in the center. For a logistic regression problem, the model’s prediction</a:t>
            </a:r>
            <a:r>
              <a:rPr lang="en-US" sz="1200" kern="1200" baseline="0" dirty="0" smtClean="0">
                <a:solidFill>
                  <a:schemeClr val="tx1"/>
                </a:solidFill>
                <a:effectLst/>
                <a:latin typeface="+mn-lt"/>
                <a:ea typeface="+mn-ea"/>
                <a:cs typeface="+mn-cs"/>
              </a:rPr>
              <a:t> (depicted) where </a:t>
            </a:r>
            <a:r>
              <a:rPr lang="en-US" sz="1200" kern="1200" dirty="0" smtClean="0">
                <a:solidFill>
                  <a:schemeClr val="tx1"/>
                </a:solidFill>
                <a:effectLst/>
                <a:latin typeface="+mn-lt"/>
                <a:ea typeface="+mn-ea"/>
                <a:cs typeface="+mn-cs"/>
              </a:rPr>
              <a:t> Y is the binary class label,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is the sigmoid function, </a:t>
            </a:r>
            <a:r>
              <a:rPr lang="en-US" sz="1200" kern="1200" dirty="0" err="1" smtClean="0">
                <a:solidFill>
                  <a:schemeClr val="tx1"/>
                </a:solidFill>
                <a:effectLst/>
                <a:latin typeface="+mn-lt"/>
                <a:ea typeface="+mn-ea"/>
                <a:cs typeface="+mn-cs"/>
              </a:rPr>
              <a:t>φ</a:t>
            </a:r>
            <a:r>
              <a:rPr lang="en-US" sz="1200" kern="1200" dirty="0" smtClean="0">
                <a:solidFill>
                  <a:schemeClr val="tx1"/>
                </a:solidFill>
                <a:effectLst/>
                <a:latin typeface="+mn-lt"/>
                <a:ea typeface="+mn-ea"/>
                <a:cs typeface="+mn-cs"/>
              </a:rPr>
              <a:t>(x) are the cross product transformations of the original features x, and b is the bias term. </a:t>
            </a:r>
            <a:r>
              <a:rPr lang="en-US" sz="1200" kern="1200" dirty="0" err="1" smtClean="0">
                <a:solidFill>
                  <a:schemeClr val="tx1"/>
                </a:solidFill>
                <a:effectLst/>
                <a:latin typeface="+mn-lt"/>
                <a:ea typeface="+mn-ea"/>
                <a:cs typeface="+mn-cs"/>
              </a:rPr>
              <a:t>Wwide</a:t>
            </a:r>
            <a:r>
              <a:rPr lang="en-US" sz="1200" kern="1200" dirty="0" smtClean="0">
                <a:solidFill>
                  <a:schemeClr val="tx1"/>
                </a:solidFill>
                <a:effectLst/>
                <a:latin typeface="+mn-lt"/>
                <a:ea typeface="+mn-ea"/>
                <a:cs typeface="+mn-cs"/>
              </a:rPr>
              <a:t> is the vector of all wide model weights, and </a:t>
            </a:r>
            <a:r>
              <a:rPr lang="en-US" sz="1200" kern="1200" dirty="0" err="1" smtClean="0">
                <a:solidFill>
                  <a:schemeClr val="tx1"/>
                </a:solidFill>
                <a:effectLst/>
                <a:latin typeface="+mn-lt"/>
                <a:ea typeface="+mn-ea"/>
                <a:cs typeface="+mn-cs"/>
              </a:rPr>
              <a:t>Wdeep</a:t>
            </a:r>
            <a:r>
              <a:rPr lang="en-US" sz="1200" kern="1200" dirty="0" smtClean="0">
                <a:solidFill>
                  <a:schemeClr val="tx1"/>
                </a:solidFill>
                <a:effectLst/>
                <a:latin typeface="+mn-lt"/>
                <a:ea typeface="+mn-ea"/>
                <a:cs typeface="+mn-cs"/>
              </a:rPr>
              <a:t> are the weights applied on the final activations a^(lf ).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22447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Google’s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5991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77566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the</a:t>
            </a:r>
            <a:r>
              <a:rPr lang="en-US" sz="1200" kern="1200" baseline="0" dirty="0" smtClean="0">
                <a:solidFill>
                  <a:schemeClr val="tx1"/>
                </a:solidFill>
                <a:effectLst/>
                <a:latin typeface="+mn-lt"/>
                <a:ea typeface="+mn-ea"/>
                <a:cs typeface="+mn-cs"/>
              </a:rPr>
              <a:t> Data Generation</a:t>
            </a:r>
            <a:r>
              <a:rPr lang="en-US" sz="1200" kern="1200" dirty="0" smtClean="0">
                <a:solidFill>
                  <a:schemeClr val="tx1"/>
                </a:solidFill>
                <a:effectLst/>
                <a:latin typeface="+mn-lt"/>
                <a:ea typeface="+mn-ea"/>
                <a:cs typeface="+mn-cs"/>
              </a:rPr>
              <a:t> stage, user and app impression data within a period of time are used to generate training data. Each example corresponds to one impression. The label is app acquisition: 1 if the impressed app was installed, and 0 otherwise. </a:t>
            </a:r>
            <a:endParaRPr lang="en-US" dirty="0" smtClean="0"/>
          </a:p>
          <a:p>
            <a:r>
              <a:rPr lang="en-US" sz="1200" kern="1200" dirty="0" smtClean="0">
                <a:solidFill>
                  <a:schemeClr val="tx1"/>
                </a:solidFill>
                <a:effectLst/>
                <a:latin typeface="+mn-lt"/>
                <a:ea typeface="+mn-ea"/>
                <a:cs typeface="+mn-cs"/>
              </a:rPr>
              <a:t>Vocabularies, which are tables mapping categorical feature strings to integer IDs, are also generated in this stage. The system computes the ID space for all the string features that occurred more than a minimum number of times. Con- </a:t>
            </a:r>
            <a:r>
              <a:rPr lang="en-US" sz="1200" kern="1200" dirty="0" err="1" smtClean="0">
                <a:solidFill>
                  <a:schemeClr val="tx1"/>
                </a:solidFill>
                <a:effectLst/>
                <a:latin typeface="+mn-lt"/>
                <a:ea typeface="+mn-ea"/>
                <a:cs typeface="+mn-cs"/>
              </a:rPr>
              <a:t>tinuous</a:t>
            </a:r>
            <a:r>
              <a:rPr lang="en-US" sz="1200" kern="1200" dirty="0" smtClean="0">
                <a:solidFill>
                  <a:schemeClr val="tx1"/>
                </a:solidFill>
                <a:effectLst/>
                <a:latin typeface="+mn-lt"/>
                <a:ea typeface="+mn-ea"/>
                <a:cs typeface="+mn-cs"/>
              </a:rPr>
              <a:t> real-valued features are normalized to [0, 1] by map- ping a feature value x to its cumulative distribution function P (X ≤ x), divided into n(sub)q quantiles. The normalized value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i−1 / n(sub)q for values in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quantiles. Quantile boundaries</a:t>
            </a:r>
            <a:r>
              <a:rPr lang="en-US" sz="1200" kern="1200" baseline="0" dirty="0" smtClean="0">
                <a:solidFill>
                  <a:schemeClr val="tx1"/>
                </a:solidFill>
                <a:effectLst/>
                <a:latin typeface="+mn-lt"/>
                <a:ea typeface="+mn-ea"/>
                <a:cs typeface="+mn-cs"/>
              </a:rPr>
              <a:t> are computed during data generation.</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31326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model structure used in the experiment is shown. During training, the input layer takes in training data and vocabularies and generate sparse and dense features together with a label. The wide component consists of the cross-product transformation of user installed apps and impression apps. For the deep part of the model, A 32- dimensional embedding vector is learned for each categorical feature.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74395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Google team then</a:t>
            </a:r>
            <a:r>
              <a:rPr lang="en-US" sz="1200" kern="1200" dirty="0" smtClean="0">
                <a:solidFill>
                  <a:schemeClr val="tx1"/>
                </a:solidFill>
                <a:effectLst/>
                <a:latin typeface="+mn-lt"/>
                <a:ea typeface="+mn-ea"/>
                <a:cs typeface="+mn-cs"/>
              </a:rPr>
              <a:t> concatenated all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with the dense features, resulting in a dense vector of approximately 1200 dimensions. The concatenated vector is then fed into 3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layers, and finally the logistic output unit. </a:t>
            </a:r>
            <a:endParaRPr lang="en-US" dirty="0" smtClean="0"/>
          </a:p>
          <a:p>
            <a:r>
              <a:rPr lang="en-US" sz="1200" kern="1200" dirty="0" smtClean="0">
                <a:solidFill>
                  <a:schemeClr val="tx1"/>
                </a:solidFill>
                <a:effectLst/>
                <a:latin typeface="+mn-lt"/>
                <a:ea typeface="+mn-ea"/>
                <a:cs typeface="+mn-cs"/>
              </a:rPr>
              <a:t>The Wide &amp; Deep models are trained on over 500 billion examples. Every time a new set of training data arrives, the model needs to be re-trained. However, retraining from scratch every time is computationally expensive and delays the time from data arrival to serving an updated model. To tackle this challenge, they implemented a warm-starting system which initializes a new model with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the linear model weights from the previous model. </a:t>
            </a:r>
            <a:endParaRPr lang="en-US" dirty="0" smtClean="0"/>
          </a:p>
          <a:p>
            <a:r>
              <a:rPr lang="en-US" sz="1200" kern="1200" dirty="0" smtClean="0">
                <a:solidFill>
                  <a:schemeClr val="tx1"/>
                </a:solidFill>
                <a:effectLst/>
                <a:latin typeface="+mn-lt"/>
                <a:ea typeface="+mn-ea"/>
                <a:cs typeface="+mn-cs"/>
              </a:rPr>
              <a:t>Before loading the models into the model servers, a dry run of the model was done to make sure that it did not cause problems in serving live traffic. They</a:t>
            </a:r>
            <a:r>
              <a:rPr lang="en-US" sz="1200" kern="1200" baseline="0" dirty="0" smtClean="0">
                <a:solidFill>
                  <a:schemeClr val="tx1"/>
                </a:solidFill>
                <a:effectLst/>
                <a:latin typeface="+mn-lt"/>
                <a:ea typeface="+mn-ea"/>
                <a:cs typeface="+mn-cs"/>
              </a:rPr>
              <a:t> then</a:t>
            </a:r>
            <a:r>
              <a:rPr lang="en-US" sz="1200" kern="1200" dirty="0" smtClean="0">
                <a:solidFill>
                  <a:schemeClr val="tx1"/>
                </a:solidFill>
                <a:effectLst/>
                <a:latin typeface="+mn-lt"/>
                <a:ea typeface="+mn-ea"/>
                <a:cs typeface="+mn-cs"/>
              </a:rPr>
              <a:t> empirically validate the model quality against the previous model as a sanity check.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5982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Once the model is trained and verified, they load it into the model servers. For each request, the servers receive a set of app candidates from the app retrieval system and user features to score each app. Then, the apps are ranked from the highest scores to the lowest, and they show the apps to the users in that order. The scores were calculated by running a forward inference pass over the Wide &amp; Deep model. </a:t>
            </a:r>
            <a:endParaRPr lang="en-US" dirty="0" smtClean="0"/>
          </a:p>
          <a:p>
            <a:r>
              <a:rPr lang="en-US" sz="1200" kern="1200" dirty="0" smtClean="0">
                <a:solidFill>
                  <a:schemeClr val="tx1"/>
                </a:solidFill>
                <a:effectLst/>
                <a:latin typeface="+mn-lt"/>
                <a:ea typeface="+mn-ea"/>
                <a:cs typeface="+mn-cs"/>
              </a:rPr>
              <a:t>In order to serve each request on the order of 10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they optimized the performance using multithreading parallelism by running smaller batches in parallel, instead of scoring all candidate apps in a single batch inference step.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32230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66260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54723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56758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40</a:t>
            </a:fld>
            <a:endParaRPr lang="en-US" dirty="0"/>
          </a:p>
        </p:txBody>
      </p:sp>
    </p:spTree>
    <p:extLst>
      <p:ext uri="{BB962C8B-B14F-4D97-AF65-F5344CB8AC3E}">
        <p14:creationId xmlns:p14="http://schemas.microsoft.com/office/powerpoint/2010/main" val="1627711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With the inspiration</a:t>
            </a:r>
            <a:r>
              <a:rPr lang="en-US" sz="1200" b="0" i="0" kern="1200" baseline="0" dirty="0" smtClean="0">
                <a:solidFill>
                  <a:schemeClr val="tx1"/>
                </a:solidFill>
                <a:effectLst/>
                <a:latin typeface="+mn-lt"/>
                <a:ea typeface="+mn-ea"/>
                <a:cs typeface="+mn-cs"/>
              </a:rPr>
              <a:t> of </a:t>
            </a:r>
            <a:r>
              <a:rPr lang="en-US" sz="1200" b="0" i="0" kern="1200" baseline="0" dirty="0" err="1" smtClean="0">
                <a:solidFill>
                  <a:schemeClr val="tx1"/>
                </a:solidFill>
                <a:effectLst/>
                <a:latin typeface="+mn-lt"/>
                <a:ea typeface="+mn-ea"/>
                <a:cs typeface="+mn-cs"/>
              </a:rPr>
              <a:t>DnW</a:t>
            </a:r>
            <a:r>
              <a:rPr lang="en-US" sz="1200" b="0" i="0" kern="1200" baseline="0" dirty="0" smtClean="0">
                <a:solidFill>
                  <a:schemeClr val="tx1"/>
                </a:solidFill>
                <a:effectLst/>
                <a:latin typeface="+mn-lt"/>
                <a:ea typeface="+mn-ea"/>
                <a:cs typeface="+mn-cs"/>
              </a:rPr>
              <a:t>, can we build a DNN that can improve the performance of traditional mf?</a:t>
            </a:r>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91669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7357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2506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 two</a:t>
            </a:r>
            <a:r>
              <a:rPr lang="en-US" sz="1200" b="0" i="0" kern="1200" baseline="0" dirty="0" smtClean="0">
                <a:solidFill>
                  <a:schemeClr val="tx1"/>
                </a:solidFill>
                <a:effectLst/>
                <a:latin typeface="+mn-lt"/>
                <a:ea typeface="+mn-ea"/>
                <a:cs typeface="+mn-cs"/>
              </a:rPr>
              <a:t> graphs on the left shows positive indicator for recommendation.</a:t>
            </a:r>
          </a:p>
          <a:p>
            <a:r>
              <a:rPr lang="en-US" sz="1200" b="0" i="0" kern="1200" baseline="0" dirty="0" smtClean="0">
                <a:solidFill>
                  <a:schemeClr val="tx1"/>
                </a:solidFill>
                <a:effectLst/>
                <a:latin typeface="+mn-lt"/>
                <a:ea typeface="+mn-ea"/>
                <a:cs typeface="+mn-cs"/>
              </a:rPr>
              <a:t>Take the first one for example, true rating is 5, our prediction is 5. We know that the movie is highly likely to be rated 5, also has possibility to be rated 4. But it will absolutely not be rated 1 or 2. So we could be quite certain to recommend this movie to this user.</a:t>
            </a:r>
          </a:p>
          <a:p>
            <a:r>
              <a:rPr lang="en-US" sz="1200" b="0" i="0" kern="1200" baseline="0" dirty="0" smtClean="0">
                <a:solidFill>
                  <a:schemeClr val="tx1"/>
                </a:solidFill>
                <a:effectLst/>
                <a:latin typeface="+mn-lt"/>
                <a:ea typeface="+mn-ea"/>
                <a:cs typeface="+mn-cs"/>
              </a:rPr>
              <a:t>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one, even though we predicted wrong value, the true value is 5, and our prediction is 4, but we know that it’s highly likely to be 4, and almost 20% to be 5, it’s really unlikely to be rated 1. or 2, it’s also safe to recommend this movie to this user.</a:t>
            </a:r>
          </a:p>
          <a:p>
            <a:r>
              <a:rPr lang="en-US" sz="1200" b="0" i="0" kern="1200" baseline="0" dirty="0" smtClean="0">
                <a:solidFill>
                  <a:schemeClr val="tx1"/>
                </a:solidFill>
                <a:effectLst/>
                <a:latin typeface="+mn-lt"/>
                <a:ea typeface="+mn-ea"/>
                <a:cs typeface="+mn-cs"/>
              </a:rPr>
              <a:t>The red circled graph on the right is exactly opposite, it’s rated neutral, but the distribution is more towards the left side, we should maybe not recommend this movie at all.</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45083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285750" indent="-285750">
              <a:lnSpc>
                <a:spcPct val="150000"/>
              </a:lnSpc>
              <a:buFont typeface="Arial" charset="0"/>
              <a:buChar char="•"/>
            </a:pPr>
            <a:r>
              <a:rPr lang="en-US" sz="1200" dirty="0" smtClean="0"/>
              <a:t>4 layer neural network, with activation function: </a:t>
            </a:r>
            <a:r>
              <a:rPr lang="en-US" sz="1200" dirty="0" err="1" smtClean="0"/>
              <a:t>relu</a:t>
            </a:r>
            <a:r>
              <a:rPr lang="en-US" sz="1200" dirty="0" smtClean="0"/>
              <a:t>, </a:t>
            </a:r>
            <a:r>
              <a:rPr lang="en-US" sz="1200" dirty="0" err="1" smtClean="0"/>
              <a:t>relu</a:t>
            </a:r>
            <a:r>
              <a:rPr lang="en-US" sz="1200" dirty="0" smtClean="0"/>
              <a:t>, </a:t>
            </a:r>
            <a:r>
              <a:rPr lang="en-US" sz="1200" dirty="0" err="1" smtClean="0"/>
              <a:t>relu</a:t>
            </a:r>
            <a:r>
              <a:rPr lang="en-US" sz="1200" dirty="0" smtClean="0"/>
              <a:t>, </a:t>
            </a:r>
            <a:r>
              <a:rPr lang="en-US" sz="1200" dirty="0" err="1" smtClean="0"/>
              <a:t>softmax</a:t>
            </a:r>
            <a:r>
              <a:rPr lang="en-US" sz="1200" dirty="0" smtClean="0"/>
              <a:t>.</a:t>
            </a:r>
          </a:p>
          <a:p>
            <a:pPr marL="285750" indent="-285750">
              <a:lnSpc>
                <a:spcPct val="150000"/>
              </a:lnSpc>
              <a:buFont typeface="Arial" charset="0"/>
              <a:buChar char="•"/>
            </a:pPr>
            <a:r>
              <a:rPr lang="en-US" sz="1200" dirty="0" smtClean="0"/>
              <a:t>Input layer is the element wise product of the user embedding and the movie embedding.</a:t>
            </a:r>
          </a:p>
          <a:p>
            <a:pPr marL="285750" indent="-285750">
              <a:lnSpc>
                <a:spcPct val="150000"/>
              </a:lnSpc>
              <a:buFont typeface="Arial" charset="0"/>
              <a:buChar char="•"/>
            </a:pPr>
            <a:r>
              <a:rPr lang="en-US" sz="1200" dirty="0" smtClean="0"/>
              <a:t>Cost function: a combination of cross entropy and mean squared error.</a:t>
            </a:r>
          </a:p>
          <a:p>
            <a:pPr marL="285750" indent="-285750">
              <a:lnSpc>
                <a:spcPct val="150000"/>
              </a:lnSpc>
              <a:buFont typeface="Arial" charset="0"/>
              <a:buChar char="•"/>
            </a:pPr>
            <a:r>
              <a:rPr lang="en-US" sz="1200" dirty="0" smtClean="0"/>
              <a:t>User embedding and movie embedding will be initialized with the results from matrix factorization model.</a:t>
            </a:r>
          </a:p>
          <a:p>
            <a:pPr marL="285750" indent="-285750">
              <a:lnSpc>
                <a:spcPct val="150000"/>
              </a:lnSpc>
              <a:buFont typeface="Arial" charset="0"/>
              <a:buChar char="•"/>
            </a:pPr>
            <a:r>
              <a:rPr lang="en-US" sz="1200" dirty="0" smtClean="0"/>
              <a:t>First 50 epochs only update weights and bias in DNN, from 51th epoch train model end to end.</a:t>
            </a:r>
          </a:p>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43591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75731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Rule generation = feature engineering</a:t>
            </a:r>
          </a:p>
          <a:p>
            <a:r>
              <a:rPr lang="en-US" dirty="0" smtClean="0"/>
              <a:t>Human curated rule: If User1 like Item1 and Item2, If User2 like Item3 and Item2, then recommend Item3 to User 1</a:t>
            </a:r>
          </a:p>
          <a:p>
            <a:r>
              <a:rPr lang="en-US" dirty="0" smtClean="0"/>
              <a:t>Rule Mining using Matrix Factorization</a:t>
            </a:r>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2006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9</a:t>
            </a:fld>
            <a:endParaRPr lang="en-US" dirty="0"/>
          </a:p>
        </p:txBody>
      </p:sp>
    </p:spTree>
    <p:extLst>
      <p:ext uri="{BB962C8B-B14F-4D97-AF65-F5344CB8AC3E}">
        <p14:creationId xmlns:p14="http://schemas.microsoft.com/office/powerpoint/2010/main" val="157235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Recommender systems are information filtering systems that deal with the problem of information overload filtering vital information fragment out of large amounts of </a:t>
            </a:r>
            <a:r>
              <a:rPr lang="en-US" sz="2000" baseline="0" dirty="0" err="1"/>
              <a:t>dynami</a:t>
            </a:r>
            <a:r>
              <a:rPr lang="en-US" sz="2000" baseline="0" dirty="0"/>
              <a:t>- </a:t>
            </a:r>
            <a:r>
              <a:rPr lang="en-US" sz="2000" baseline="0" dirty="0" err="1"/>
              <a:t>cally</a:t>
            </a:r>
            <a:r>
              <a:rPr lang="en-US" sz="2000" baseline="0" dirty="0"/>
              <a:t> generated information according to user’s preferences, interest, or observed behavior. Recommender systems aim for  the ability to predict whether a particular user would prefer an item or not based on the user’s profile</a:t>
            </a:r>
            <a:r>
              <a:rPr lang="en-US" sz="2000" dirty="0"/>
              <a:t>.</a:t>
            </a:r>
          </a:p>
          <a:p>
            <a:endParaRPr lang="en-US" sz="2000" dirty="0"/>
          </a:p>
          <a:p>
            <a:r>
              <a:rPr lang="en-US" sz="2000" dirty="0"/>
              <a:t>Recommender</a:t>
            </a:r>
            <a:r>
              <a:rPr lang="en-US" sz="2000" baseline="0" dirty="0"/>
              <a:t> systems are defined as a means of assisting and augmenting the social process of using recommendations from others to make choices when there is not sufficient personal knowledge nor </a:t>
            </a:r>
            <a:r>
              <a:rPr lang="en-US" sz="2000" baseline="0" dirty="0" err="1"/>
              <a:t>experiece</a:t>
            </a:r>
            <a:r>
              <a:rPr lang="en-US" sz="2000" baseline="0" dirty="0"/>
              <a:t> of the alternatives.  Personalized, user-specific exclusive content and service recommendations are the result.</a:t>
            </a:r>
          </a:p>
          <a:p>
            <a:endParaRPr lang="en-US" sz="2000" baseline="0" dirty="0"/>
          </a:p>
          <a:p>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75181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Traditional recommendation systems require collection of data from the outset.  Relevant informant from users is needed to generate a user profile or model for prediction.  The system needs to know as much as possible from the user in order to provide reasonable recommendations as soon as possible.  Obviously, accurate models indispensable for creating relevant and accurate recommendations.</a:t>
            </a:r>
          </a:p>
          <a:p>
            <a:r>
              <a:rPr lang="en-US" sz="2000" baseline="0" dirty="0"/>
              <a:t>Explicit feedback comes directly form the user.  Traditional approaches normally prompt users through a system interface to provide ratings of items in order to construct and improve the users’ model.  The quality of the users’ input determines the accuracy of the model. The main shortcoming of this approach is it requires effort on the part of the user.</a:t>
            </a:r>
          </a:p>
          <a:p>
            <a:r>
              <a:rPr lang="en-US" sz="2000" baseline="0" dirty="0"/>
              <a:t>Implicit feedback can ben inferred by tracking users’ preferences by monitoring different actions such as purchase history, navigation history, time spent on web pages, links followed, email content and button clicks.  Inferred from user behavior, implicit feedback data might be more objective that explicit feedback.</a:t>
            </a:r>
          </a:p>
          <a:p>
            <a:r>
              <a:rPr lang="en-US" sz="2000" baseline="0" dirty="0"/>
              <a:t>The strengths of both implicit and explicit feedback can be combined in a hybrid system in order to minimize their weaknesses and get a better performing system. This can be achieved by using an implicit data as a check on explicit rating or allowing users to give explicit feedback only when the user chooses to do so.</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5577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The Learning Phase implies a learning algorithm to filter and exploit the user’s features from the feedback gathered.  The </a:t>
            </a:r>
            <a:r>
              <a:rPr lang="en-US" sz="2000" baseline="0" dirty="0" err="1"/>
              <a:t>algo</a:t>
            </a:r>
            <a:r>
              <a:rPr lang="en-US" sz="2000" baseline="0" dirty="0"/>
              <a:t> recommends or </a:t>
            </a:r>
            <a:r>
              <a:rPr lang="en-US" sz="2000" baseline="0" dirty="0" err="1"/>
              <a:t>predcts</a:t>
            </a:r>
            <a:r>
              <a:rPr lang="en-US" sz="2000" baseline="0" dirty="0"/>
              <a:t> what kind of items the user may prefer.  This directly based on history or model, or indirectly based on the observed activities of the user. The use of efficient and accurate recommendation techniques is very important for a system that will provide good recommendation to its individual users. This explains the importance of understanding the features and potentials of different recommendation techniques. This image shows the anatomy of different recommendation filtering techniques.</a:t>
            </a:r>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340407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1.xml"/><Relationship Id="rId3"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tif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1.xml"/><Relationship Id="rId3"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tiff"/><Relationship Id="rId8" Type="http://schemas.openxmlformats.org/officeDocument/2006/relationships/image" Target="../media/image11.emf"/><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1.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3"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5" name="Text Placeholder 6"/>
          <p:cNvSpPr>
            <a:spLocks noGrp="1"/>
          </p:cNvSpPr>
          <p:nvPr>
            <p:ph type="body" sz="quarter" idx="11"/>
          </p:nvPr>
        </p:nvSpPr>
        <p:spPr>
          <a:xfrm>
            <a:off x="-1" y="3051539"/>
            <a:ext cx="4460034" cy="1428083"/>
          </a:xfrm>
        </p:spPr>
        <p:txBody>
          <a:bodyPr/>
          <a:lstStyle/>
          <a:p>
            <a:r>
              <a:rPr lang="en-US" dirty="0" smtClean="0"/>
              <a:t>Recommender Systems</a:t>
            </a:r>
          </a:p>
          <a:p>
            <a:r>
              <a:rPr lang="en-US" dirty="0" smtClean="0"/>
              <a:t>Collaborative Filtering</a:t>
            </a:r>
          </a:p>
          <a:p>
            <a:r>
              <a:rPr lang="en-US" dirty="0" smtClean="0"/>
              <a:t>Deep &amp; Wide Learning</a:t>
            </a:r>
          </a:p>
          <a:p>
            <a:r>
              <a:rPr lang="en-US" dirty="0" smtClean="0"/>
              <a:t>Deep Matrix Factorization</a:t>
            </a:r>
          </a:p>
        </p:txBody>
      </p:sp>
      <p:sp>
        <p:nvSpPr>
          <p:cNvPr id="8" name="TextBox 7"/>
          <p:cNvSpPr txBox="1"/>
          <p:nvPr/>
        </p:nvSpPr>
        <p:spPr>
          <a:xfrm>
            <a:off x="6015628" y="465356"/>
            <a:ext cx="3023331" cy="1674305"/>
          </a:xfrm>
          <a:prstGeom prst="rect">
            <a:avLst/>
          </a:prstGeom>
          <a:noFill/>
        </p:spPr>
        <p:txBody>
          <a:bodyPr wrap="square" rtlCol="0">
            <a:spAutoFit/>
          </a:bodyPr>
          <a:lstStyle/>
          <a:p>
            <a:pPr algn="r">
              <a:lnSpc>
                <a:spcPct val="95000"/>
              </a:lnSpc>
              <a:spcBef>
                <a:spcPts val="400"/>
              </a:spcBef>
            </a:pPr>
            <a:r>
              <a:rPr lang="en-US" sz="1200" b="1" dirty="0">
                <a:solidFill>
                  <a:schemeClr val="bg1"/>
                </a:solidFill>
              </a:rPr>
              <a:t>Mo Patel</a:t>
            </a:r>
          </a:p>
          <a:p>
            <a:pPr algn="r">
              <a:lnSpc>
                <a:spcPct val="120000"/>
              </a:lnSpc>
              <a:spcBef>
                <a:spcPts val="400"/>
              </a:spcBef>
            </a:pPr>
            <a:r>
              <a:rPr lang="en-US" sz="1000" dirty="0">
                <a:solidFill>
                  <a:schemeClr val="bg1"/>
                </a:solidFill>
              </a:rPr>
              <a:t>Director, Artificial Intelligence</a:t>
            </a:r>
          </a:p>
          <a:p>
            <a:pPr algn="r">
              <a:lnSpc>
                <a:spcPct val="120000"/>
              </a:lnSpc>
              <a:spcBef>
                <a:spcPts val="400"/>
              </a:spcBef>
            </a:pPr>
            <a:r>
              <a:rPr lang="en-US" sz="1000" dirty="0">
                <a:solidFill>
                  <a:schemeClr val="bg1"/>
                </a:solidFill>
              </a:rPr>
              <a:t>Think Big </a:t>
            </a:r>
            <a:r>
              <a:rPr lang="en-US" sz="1000" dirty="0" smtClean="0">
                <a:solidFill>
                  <a:schemeClr val="bg1"/>
                </a:solidFill>
              </a:rPr>
              <a:t>Analytics</a:t>
            </a:r>
          </a:p>
          <a:p>
            <a:pPr algn="r">
              <a:lnSpc>
                <a:spcPct val="95000"/>
              </a:lnSpc>
              <a:spcBef>
                <a:spcPts val="400"/>
              </a:spcBef>
            </a:pPr>
            <a:r>
              <a:rPr lang="en-US" sz="1200" b="1" dirty="0" smtClean="0">
                <a:solidFill>
                  <a:schemeClr val="bg1"/>
                </a:solidFill>
              </a:rPr>
              <a:t>Cynthia Li</a:t>
            </a:r>
            <a:endParaRPr lang="en-US" sz="1200" b="1" dirty="0">
              <a:solidFill>
                <a:schemeClr val="bg1"/>
              </a:solidFill>
            </a:endParaRPr>
          </a:p>
          <a:p>
            <a:pPr algn="r">
              <a:lnSpc>
                <a:spcPct val="120000"/>
              </a:lnSpc>
              <a:spcBef>
                <a:spcPts val="400"/>
              </a:spcBef>
            </a:pPr>
            <a:r>
              <a:rPr lang="en-US" sz="1000" dirty="0" smtClean="0">
                <a:solidFill>
                  <a:schemeClr val="bg1"/>
                </a:solidFill>
              </a:rPr>
              <a:t>Data Scientist</a:t>
            </a:r>
            <a:endParaRPr lang="en-US" sz="1000" dirty="0">
              <a:solidFill>
                <a:schemeClr val="bg1"/>
              </a:solidFill>
            </a:endParaRPr>
          </a:p>
          <a:p>
            <a:pPr algn="r">
              <a:lnSpc>
                <a:spcPct val="120000"/>
              </a:lnSpc>
              <a:spcBef>
                <a:spcPts val="400"/>
              </a:spcBef>
            </a:pPr>
            <a:r>
              <a:rPr lang="en-US" sz="1000" dirty="0">
                <a:solidFill>
                  <a:schemeClr val="bg1"/>
                </a:solidFill>
              </a:rPr>
              <a:t>Think Big Analytics</a:t>
            </a:r>
          </a:p>
          <a:p>
            <a:pPr algn="r">
              <a:lnSpc>
                <a:spcPct val="120000"/>
              </a:lnSpc>
              <a:spcBef>
                <a:spcPts val="400"/>
              </a:spcBef>
            </a:pPr>
            <a:endParaRPr lang="en-US" sz="1000" dirty="0">
              <a:solidFill>
                <a:schemeClr val="bg1"/>
              </a:solidFill>
            </a:endParaRPr>
          </a:p>
        </p:txBody>
      </p:sp>
      <p:sp>
        <p:nvSpPr>
          <p:cNvPr id="3" name="Text Placeholder 2"/>
          <p:cNvSpPr>
            <a:spLocks noGrp="1"/>
          </p:cNvSpPr>
          <p:nvPr>
            <p:ph type="body" sz="quarter" idx="10"/>
          </p:nvPr>
        </p:nvSpPr>
        <p:spPr>
          <a:xfrm>
            <a:off x="-1" y="570000"/>
            <a:ext cx="5847397" cy="2396041"/>
          </a:xfrm>
        </p:spPr>
        <p:txBody>
          <a:bodyPr/>
          <a:lstStyle/>
          <a:p>
            <a:r>
              <a:rPr lang="en-US" dirty="0" smtClean="0"/>
              <a:t>Deep Learning for Recommender Systems</a:t>
            </a:r>
            <a:endParaRPr lang="en-US" dirty="0"/>
          </a:p>
          <a:p>
            <a:endParaRPr lang="en-US" sz="1400" b="0" dirty="0">
              <a:solidFill>
                <a:schemeClr val="accent2">
                  <a:lumMod val="40000"/>
                  <a:lumOff val="60000"/>
                </a:schemeClr>
              </a:solidFill>
            </a:endParaRPr>
          </a:p>
          <a:p>
            <a:r>
              <a:rPr lang="en-US" b="0" dirty="0" smtClean="0">
                <a:solidFill>
                  <a:schemeClr val="accent2">
                    <a:lumMod val="40000"/>
                    <a:lumOff val="60000"/>
                  </a:schemeClr>
                </a:solidFill>
              </a:rPr>
              <a:t>Strata Data Conference</a:t>
            </a:r>
            <a:endParaRPr lang="en-US" b="0" dirty="0">
              <a:solidFill>
                <a:schemeClr val="accent2">
                  <a:lumMod val="40000"/>
                  <a:lumOff val="60000"/>
                </a:schemeClr>
              </a:solidFill>
            </a:endParaRPr>
          </a:p>
          <a:p>
            <a:r>
              <a:rPr lang="en-US" b="0" dirty="0" smtClean="0">
                <a:solidFill>
                  <a:schemeClr val="accent2">
                    <a:lumMod val="40000"/>
                    <a:lumOff val="60000"/>
                  </a:schemeClr>
                </a:solidFill>
              </a:rPr>
              <a:t>New York 2017</a:t>
            </a:r>
            <a:endParaRPr lang="en-US" b="0" dirty="0">
              <a:solidFill>
                <a:schemeClr val="accent2">
                  <a:lumMod val="40000"/>
                  <a:lumOff val="60000"/>
                </a:schemeClr>
              </a:solidFill>
            </a:endParaRP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r>
              <a:rPr lang="en-US" dirty="0" smtClean="0"/>
              <a:t>Learn Rules</a:t>
            </a:r>
          </a:p>
          <a:p>
            <a:pPr lvl="1"/>
            <a:r>
              <a:rPr lang="en-US" dirty="0" smtClean="0"/>
              <a:t>Wine &amp; Cheese</a:t>
            </a:r>
          </a:p>
          <a:p>
            <a:pPr lvl="1"/>
            <a:r>
              <a:rPr lang="en-US" dirty="0" smtClean="0"/>
              <a:t>Beer &amp; Diapers</a:t>
            </a:r>
            <a:endParaRPr lang="en-US" dirty="0"/>
          </a:p>
          <a:p>
            <a:r>
              <a:rPr lang="en-US" dirty="0" smtClean="0"/>
              <a:t>Collaborative Filtering</a:t>
            </a:r>
            <a:endParaRPr lang="en-US" dirty="0"/>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7066374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5" name="Group 4"/>
          <p:cNvGrpSpPr/>
          <p:nvPr/>
        </p:nvGrpSpPr>
        <p:grpSpPr>
          <a:xfrm>
            <a:off x="1773799" y="1368162"/>
            <a:ext cx="2536944" cy="1980055"/>
            <a:chOff x="2136775" y="391885"/>
            <a:chExt cx="1843959" cy="2092347"/>
          </a:xfrm>
        </p:grpSpPr>
        <p:sp>
          <p:nvSpPr>
            <p:cNvPr id="6" name="Rounded Rectangle 5"/>
            <p:cNvSpPr/>
            <p:nvPr/>
          </p:nvSpPr>
          <p:spPr>
            <a:xfrm>
              <a:off x="2571320" y="391885"/>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information collection phase</a:t>
              </a:r>
            </a:p>
          </p:txBody>
        </p:sp>
        <p:sp>
          <p:nvSpPr>
            <p:cNvPr id="7" name="Rounded Rectangle 6"/>
            <p:cNvSpPr/>
            <p:nvPr/>
          </p:nvSpPr>
          <p:spPr>
            <a:xfrm>
              <a:off x="2564445" y="1187114"/>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learning phase</a:t>
              </a:r>
            </a:p>
          </p:txBody>
        </p:sp>
        <p:sp>
          <p:nvSpPr>
            <p:cNvPr id="8" name="Rounded Rectangle 7"/>
            <p:cNvSpPr/>
            <p:nvPr/>
          </p:nvSpPr>
          <p:spPr>
            <a:xfrm>
              <a:off x="2564445" y="1982343"/>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prediction/</a:t>
              </a:r>
            </a:p>
            <a:p>
              <a:pPr algn="ctr"/>
              <a:r>
                <a:rPr lang="en-US" sz="800" kern="0" dirty="0"/>
                <a:t>recommendation </a:t>
              </a:r>
            </a:p>
            <a:p>
              <a:pPr algn="ctr"/>
              <a:r>
                <a:rPr lang="en-US" sz="800" kern="0" dirty="0"/>
                <a:t>phase</a:t>
              </a:r>
            </a:p>
          </p:txBody>
        </p:sp>
        <p:cxnSp>
          <p:nvCxnSpPr>
            <p:cNvPr id="9" name="Straight Connector 8"/>
            <p:cNvCxnSpPr/>
            <p:nvPr/>
          </p:nvCxnSpPr>
          <p:spPr>
            <a:xfrm flipH="1" flipV="1">
              <a:off x="3269152" y="893774"/>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269152" y="1686710"/>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45987" y="2155373"/>
              <a:ext cx="418458" cy="2289"/>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6775" y="655455"/>
              <a:ext cx="442349" cy="229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6775" y="655455"/>
              <a:ext cx="0" cy="1499918"/>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786473" y="3619908"/>
            <a:ext cx="3081293" cy="355482"/>
          </a:xfrm>
          <a:prstGeom prst="rect">
            <a:avLst/>
          </a:prstGeom>
          <a:noFill/>
        </p:spPr>
        <p:txBody>
          <a:bodyPr wrap="none" rtlCol="0">
            <a:spAutoFit/>
          </a:bodyPr>
          <a:lstStyle/>
          <a:p>
            <a:pPr>
              <a:lnSpc>
                <a:spcPct val="95000"/>
              </a:lnSpc>
              <a:spcBef>
                <a:spcPts val="400"/>
              </a:spcBef>
            </a:pPr>
            <a:r>
              <a:rPr lang="en-US">
                <a:solidFill>
                  <a:srgbClr val="231F20"/>
                </a:solidFill>
              </a:rPr>
              <a:t>Recommendation phases</a:t>
            </a:r>
            <a:endParaRPr lang="en-US" dirty="0" err="1">
              <a:solidFill>
                <a:srgbClr val="231F20"/>
              </a:solidFill>
            </a:endParaRPr>
          </a:p>
        </p:txBody>
      </p:sp>
      <p:sp>
        <p:nvSpPr>
          <p:cNvPr id="15" name="TextBox 14"/>
          <p:cNvSpPr txBox="1"/>
          <p:nvPr/>
        </p:nvSpPr>
        <p:spPr>
          <a:xfrm>
            <a:off x="1621295" y="4790274"/>
            <a:ext cx="4998484" cy="253146"/>
          </a:xfrm>
          <a:prstGeom prst="rect">
            <a:avLst/>
          </a:prstGeom>
          <a:noFill/>
        </p:spPr>
        <p:txBody>
          <a:bodyPr wrap="none" rtlCol="0">
            <a:spAutoFit/>
          </a:bodyPr>
          <a:lstStyle/>
          <a:p>
            <a:pPr>
              <a:lnSpc>
                <a:spcPct val="95000"/>
              </a:lnSpc>
              <a:spcBef>
                <a:spcPts val="400"/>
              </a:spcBef>
            </a:pPr>
            <a:r>
              <a:rPr lang="en-US" sz="1100" dirty="0">
                <a:solidFill>
                  <a:srgbClr val="231F20"/>
                </a:solidFill>
              </a:rPr>
              <a:t>source: Recommendation systems: Principles, methods and evaluation</a:t>
            </a:r>
          </a:p>
        </p:txBody>
      </p:sp>
    </p:spTree>
    <p:extLst>
      <p:ext uri="{BB962C8B-B14F-4D97-AF65-F5344CB8AC3E}">
        <p14:creationId xmlns:p14="http://schemas.microsoft.com/office/powerpoint/2010/main" val="46451828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Learning phase -&gt; prediction recommendation</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pic>
        <p:nvPicPr>
          <p:cNvPr id="5" name="Picture 4"/>
          <p:cNvPicPr>
            <a:picLocks noChangeAspect="1"/>
          </p:cNvPicPr>
          <p:nvPr/>
        </p:nvPicPr>
        <p:blipFill>
          <a:blip r:embed="rId3"/>
          <a:stretch>
            <a:fillRect/>
          </a:stretch>
        </p:blipFill>
        <p:spPr>
          <a:xfrm>
            <a:off x="452967" y="1333285"/>
            <a:ext cx="5342958" cy="3222841"/>
          </a:xfrm>
          <a:prstGeom prst="rect">
            <a:avLst/>
          </a:prstGeom>
        </p:spPr>
      </p:pic>
      <p:sp>
        <p:nvSpPr>
          <p:cNvPr id="6" name="TextBox 5"/>
          <p:cNvSpPr txBox="1"/>
          <p:nvPr/>
        </p:nvSpPr>
        <p:spPr>
          <a:xfrm>
            <a:off x="1621295" y="4790274"/>
            <a:ext cx="4998484" cy="253146"/>
          </a:xfrm>
          <a:prstGeom prst="rect">
            <a:avLst/>
          </a:prstGeom>
          <a:noFill/>
        </p:spPr>
        <p:txBody>
          <a:bodyPr wrap="none" rtlCol="0">
            <a:spAutoFit/>
          </a:bodyPr>
          <a:lstStyle/>
          <a:p>
            <a:pPr>
              <a:lnSpc>
                <a:spcPct val="95000"/>
              </a:lnSpc>
              <a:spcBef>
                <a:spcPts val="400"/>
              </a:spcBef>
            </a:pPr>
            <a:r>
              <a:rPr lang="en-US" sz="1100" dirty="0">
                <a:solidFill>
                  <a:srgbClr val="231F20"/>
                </a:solidFill>
              </a:rPr>
              <a:t>source: Recommendation systems: Principles, methods and evaluation</a:t>
            </a:r>
          </a:p>
        </p:txBody>
      </p:sp>
    </p:spTree>
    <p:extLst>
      <p:ext uri="{BB962C8B-B14F-4D97-AF65-F5344CB8AC3E}">
        <p14:creationId xmlns:p14="http://schemas.microsoft.com/office/powerpoint/2010/main" val="191661778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Intuitively:</a:t>
            </a:r>
            <a:endParaRPr lang="en-US" b="1" dirty="0"/>
          </a:p>
          <a:p>
            <a:r>
              <a:rPr lang="en-US" dirty="0"/>
              <a:t>Personal tastes correlate for a given domain and information space.</a:t>
            </a:r>
          </a:p>
          <a:p>
            <a:r>
              <a:rPr lang="en-US" dirty="0"/>
              <a:t>Users </a:t>
            </a:r>
            <a:r>
              <a:rPr lang="en-US" dirty="0" smtClean="0"/>
              <a:t>who agreed </a:t>
            </a:r>
            <a:r>
              <a:rPr lang="en-US" dirty="0"/>
              <a:t>before are more likely to agree in future </a:t>
            </a:r>
            <a:r>
              <a:rPr lang="en-US" dirty="0" smtClean="0"/>
              <a:t>on </a:t>
            </a:r>
            <a:r>
              <a:rPr lang="en-US" dirty="0"/>
              <a:t>some particular item.</a:t>
            </a:r>
          </a:p>
          <a:p>
            <a:r>
              <a:rPr lang="en-US" dirty="0"/>
              <a:t>To approximate the rating of the user, </a:t>
            </a:r>
            <a:r>
              <a:rPr lang="en-US" dirty="0" smtClean="0"/>
              <a:t>we select </a:t>
            </a:r>
            <a:r>
              <a:rPr lang="en-US" dirty="0"/>
              <a:t>users who have somehow similar taste.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Rectangle 4"/>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151515023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Rectangle 4"/>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205902794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TextBox 4"/>
          <p:cNvSpPr txBox="1"/>
          <p:nvPr/>
        </p:nvSpPr>
        <p:spPr>
          <a:xfrm>
            <a:off x="1264920" y="3065259"/>
            <a:ext cx="6614159" cy="1671227"/>
          </a:xfrm>
          <a:prstGeom prst="rect">
            <a:avLst/>
          </a:prstGeom>
          <a:solidFill>
            <a:schemeClr val="bg1"/>
          </a:solidFill>
          <a:ln>
            <a:solidFill>
              <a:schemeClr val="tx1">
                <a:lumMod val="50000"/>
              </a:schemeClr>
            </a:solidFill>
          </a:ln>
        </p:spPr>
        <p:txBody>
          <a:bodyPr wrap="square" rtlCol="0">
            <a:spAutoFit/>
          </a:bodyPr>
          <a:lstStyle/>
          <a:p>
            <a:pPr>
              <a:lnSpc>
                <a:spcPct val="95000"/>
              </a:lnSpc>
              <a:spcBef>
                <a:spcPts val="400"/>
              </a:spcBef>
            </a:pPr>
            <a:r>
              <a:rPr lang="en-US" b="1" dirty="0"/>
              <a:t>Cold start</a:t>
            </a:r>
            <a:r>
              <a:rPr lang="en-US" dirty="0"/>
              <a:t> is a potential problem in computer-based information systems which involve a degree of automated data modelling. Specifically, it concerns the issue that the system cannot draw any inferences for users or items about which it has not yet gathered sufficient information.</a:t>
            </a:r>
            <a:endParaRPr lang="en-US" dirty="0" smtClean="0">
              <a:solidFill>
                <a:srgbClr val="231F20"/>
              </a:solidFill>
            </a:endParaRPr>
          </a:p>
        </p:txBody>
      </p:sp>
      <p:sp>
        <p:nvSpPr>
          <p:cNvPr id="6" name="Rectangle 5"/>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187549309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smtClean="0"/>
              <a:t>User </a:t>
            </a:r>
            <a:r>
              <a:rPr lang="en-US" dirty="0"/>
              <a:t>interest may change over time.</a:t>
            </a:r>
          </a:p>
          <a:p>
            <a:pPr lvl="1"/>
            <a:r>
              <a:rPr lang="en-US" dirty="0"/>
              <a:t>Focusing on content solely does not provide any flexibility on the user side. We need to take the user preference change into consideration as well.</a:t>
            </a:r>
          </a:p>
          <a:p>
            <a:r>
              <a:rPr lang="en-US" dirty="0" err="1" smtClean="0"/>
              <a:t>Explainability</a:t>
            </a:r>
            <a:endParaRPr lang="en-US" dirty="0"/>
          </a:p>
          <a:p>
            <a:pPr lvl="1"/>
            <a:r>
              <a:rPr lang="en-US" dirty="0"/>
              <a:t>Rather than </a:t>
            </a:r>
            <a:r>
              <a:rPr lang="en-US" dirty="0" smtClean="0"/>
              <a:t>rely on content, plausible social rationale for the user can result (</a:t>
            </a:r>
            <a:r>
              <a:rPr lang="en-US" dirty="0" err="1" smtClean="0"/>
              <a:t>eg</a:t>
            </a:r>
            <a:r>
              <a:rPr lang="en-US" dirty="0" smtClean="0"/>
              <a:t>: "You </a:t>
            </a:r>
            <a:r>
              <a:rPr lang="en-US" dirty="0"/>
              <a:t>will like this product because other users </a:t>
            </a:r>
            <a:r>
              <a:rPr lang="en-US" dirty="0" smtClean="0"/>
              <a:t>like you like </a:t>
            </a:r>
            <a:r>
              <a:rPr lang="en-US" dirty="0"/>
              <a:t>the </a:t>
            </a:r>
            <a:r>
              <a:rPr lang="en-US" dirty="0" smtClean="0"/>
              <a:t>product”).</a:t>
            </a:r>
            <a:endParaRPr lang="en-US" dirty="0"/>
          </a:p>
          <a:p>
            <a:r>
              <a:rPr lang="en-US" dirty="0" smtClean="0"/>
              <a:t>Capture subtlety</a:t>
            </a:r>
            <a:endParaRPr lang="en-US" dirty="0"/>
          </a:p>
          <a:p>
            <a:pPr lvl="1"/>
            <a:r>
              <a:rPr lang="en-US" dirty="0"/>
              <a:t>This is generally true for latent factor models. If most of the users are buying two unrelated items, then it is likely </a:t>
            </a:r>
            <a:r>
              <a:rPr lang="en-US" dirty="0" smtClean="0"/>
              <a:t>another </a:t>
            </a:r>
            <a:r>
              <a:rPr lang="en-US" dirty="0"/>
              <a:t>user who shares the same taste of </a:t>
            </a:r>
            <a:r>
              <a:rPr lang="en-US" dirty="0" smtClean="0"/>
              <a:t>the larger set of </a:t>
            </a:r>
            <a:r>
              <a:rPr lang="en-US" dirty="0"/>
              <a:t>users is likely to buy that unrelated thing, which brings serendipity to the table.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Rectangle 5"/>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112875809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a:t>Sparsity of user preference and Scalability in computation</a:t>
            </a:r>
          </a:p>
          <a:p>
            <a:pPr lvl="1"/>
            <a:r>
              <a:rPr lang="en-US" dirty="0"/>
              <a:t>User preference sparsity makes it hard to find users who share similar taste</a:t>
            </a:r>
          </a:p>
          <a:p>
            <a:pPr lvl="1"/>
            <a:r>
              <a:rPr lang="en-US" dirty="0"/>
              <a:t>Large sparse matrices make hard to do computation in general.</a:t>
            </a:r>
          </a:p>
          <a:p>
            <a:r>
              <a:rPr lang="en-US" dirty="0"/>
              <a:t>Privacy Concerns</a:t>
            </a:r>
          </a:p>
          <a:p>
            <a:pPr lvl="1"/>
            <a:r>
              <a:rPr lang="en-US" dirty="0"/>
              <a:t>Some users may not want their preference and taste available on the website even in an implicit form.</a:t>
            </a:r>
          </a:p>
          <a:p>
            <a:r>
              <a:rPr lang="en-US" dirty="0"/>
              <a:t>Synonym issue needs to be handled properly and normalized</a:t>
            </a:r>
          </a:p>
          <a:p>
            <a:pPr lvl="1"/>
            <a:r>
              <a:rPr lang="en-US" dirty="0"/>
              <a:t>Film-movie corresponds to the same thing, if one user buys comedy and the other buys "funny movies", they should be treated as same in order to improve both recommendations and not separate the things that are inherently </a:t>
            </a:r>
            <a:r>
              <a:rPr lang="en-US" dirty="0" smtClean="0"/>
              <a:t>alike.</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Rectangle 4"/>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193685488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smtClean="0"/>
              <a:t>Gray </a:t>
            </a:r>
            <a:r>
              <a:rPr lang="en-US" dirty="0"/>
              <a:t>Sheep</a:t>
            </a:r>
          </a:p>
          <a:p>
            <a:pPr lvl="1"/>
            <a:r>
              <a:rPr lang="en-US" dirty="0"/>
              <a:t>There may be people whose taste and preference do not </a:t>
            </a:r>
            <a:r>
              <a:rPr lang="en-US" i="1" dirty="0"/>
              <a:t>consistently</a:t>
            </a:r>
            <a:r>
              <a:rPr lang="en-US" dirty="0"/>
              <a:t> agree with other users' preference. Recommendations for these users may not make sense as their taste is quite distinct from others.</a:t>
            </a:r>
          </a:p>
          <a:p>
            <a:r>
              <a:rPr lang="en-US" dirty="0"/>
              <a:t>Shilling Attack</a:t>
            </a:r>
          </a:p>
          <a:p>
            <a:pPr lvl="1"/>
            <a:r>
              <a:rPr lang="en-US" dirty="0"/>
              <a:t>People who like one brand may give consistently high scores to that brand and give poor scores to the competitors no matter what their real experience are</a:t>
            </a:r>
            <a:r>
              <a:rPr lang="en-US" dirty="0" smtClean="0"/>
              <a:t>.</a:t>
            </a:r>
            <a:r>
              <a:rPr lang="en-US" dirty="0"/>
              <a:t/>
            </a:r>
            <a:br>
              <a:rPr lang="en-US" dirty="0"/>
            </a:b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Rectangle 4"/>
          <p:cNvSpPr/>
          <p:nvPr/>
        </p:nvSpPr>
        <p:spPr>
          <a:xfrm>
            <a:off x="1441108" y="4875170"/>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56717413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sp>
        <p:nvSpPr>
          <p:cNvPr id="6" name="Rectangle 5"/>
          <p:cNvSpPr/>
          <p:nvPr/>
        </p:nvSpPr>
        <p:spPr>
          <a:xfrm>
            <a:off x="1347786" y="4766488"/>
            <a:ext cx="6448425" cy="230832"/>
          </a:xfrm>
          <a:prstGeom prst="rect">
            <a:avLst/>
          </a:prstGeom>
        </p:spPr>
        <p:txBody>
          <a:bodyPr wrap="square">
            <a:spAutoFit/>
          </a:bodyPr>
          <a:lstStyle/>
          <a:p>
            <a:r>
              <a:rPr lang="en-US" sz="900" dirty="0"/>
              <a:t>https://</a:t>
            </a:r>
            <a:r>
              <a:rPr lang="en-US" sz="900" dirty="0" err="1"/>
              <a:t>datasciencemadesimpler.wordpress.com</a:t>
            </a:r>
            <a:r>
              <a:rPr lang="en-US" sz="900" dirty="0"/>
              <a:t>/tag/alternating-least-squares/</a:t>
            </a:r>
          </a:p>
        </p:txBody>
      </p:sp>
    </p:spTree>
    <p:extLst>
      <p:ext uri="{BB962C8B-B14F-4D97-AF65-F5344CB8AC3E}">
        <p14:creationId xmlns:p14="http://schemas.microsoft.com/office/powerpoint/2010/main" val="130653519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1077687"/>
            <a:ext cx="8490050" cy="364635"/>
          </a:xfrm>
          <a:prstGeom prst="rect">
            <a:avLst/>
          </a:prstGeom>
          <a:noFill/>
          <a:ln w="19050">
            <a:solidFill>
              <a:schemeClr val="accent1"/>
            </a:solidFill>
            <a:prstDash val="solid"/>
          </a:ln>
          <a:extLst>
            <a:ext uri="{909E8E84-426E-40dd-AFC4-6F175D3DCCD1}">
              <a14:hiddenFill xmlns=""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470298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880" y="4032251"/>
            <a:ext cx="6896100" cy="523875"/>
          </a:xfrm>
          <a:prstGeom prst="rect">
            <a:avLst/>
          </a:prstGeom>
        </p:spPr>
      </p:pic>
      <p:sp>
        <p:nvSpPr>
          <p:cNvPr id="7" name="Rectangle 6"/>
          <p:cNvSpPr/>
          <p:nvPr/>
        </p:nvSpPr>
        <p:spPr>
          <a:xfrm>
            <a:off x="1347786" y="4766488"/>
            <a:ext cx="6448425" cy="230832"/>
          </a:xfrm>
          <a:prstGeom prst="rect">
            <a:avLst/>
          </a:prstGeom>
        </p:spPr>
        <p:txBody>
          <a:bodyPr wrap="square">
            <a:spAutoFit/>
          </a:bodyPr>
          <a:lstStyle/>
          <a:p>
            <a:r>
              <a:rPr lang="en-US" sz="900" dirty="0"/>
              <a:t>https://</a:t>
            </a:r>
            <a:r>
              <a:rPr lang="en-US" sz="900" dirty="0" err="1"/>
              <a:t>datasciencemadesimpler.wordpress.com</a:t>
            </a:r>
            <a:r>
              <a:rPr lang="en-US" sz="900" dirty="0"/>
              <a:t>/tag/alternating-least-squares/</a:t>
            </a:r>
          </a:p>
        </p:txBody>
      </p:sp>
    </p:spTree>
    <p:extLst>
      <p:ext uri="{BB962C8B-B14F-4D97-AF65-F5344CB8AC3E}">
        <p14:creationId xmlns:p14="http://schemas.microsoft.com/office/powerpoint/2010/main" val="118103570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863" y="3381897"/>
            <a:ext cx="1866900" cy="4095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
        <p:nvSpPr>
          <p:cNvPr id="9" name="TextBox 8"/>
          <p:cNvSpPr txBox="1"/>
          <p:nvPr/>
        </p:nvSpPr>
        <p:spPr>
          <a:xfrm>
            <a:off x="845728" y="3381897"/>
            <a:ext cx="4653838"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Solve for </a:t>
            </a:r>
            <a:r>
              <a:rPr lang="en-US" dirty="0">
                <a:solidFill>
                  <a:srgbClr val="231F20"/>
                </a:solidFill>
                <a:latin typeface="greek" charset="0"/>
              </a:rPr>
              <a:t> </a:t>
            </a:r>
            <a:r>
              <a:rPr lang="en-US" dirty="0" smtClean="0">
                <a:solidFill>
                  <a:srgbClr val="231F20"/>
                </a:solidFill>
                <a:latin typeface="greek" charset="0"/>
              </a:rPr>
              <a:t>      </a:t>
            </a:r>
            <a:r>
              <a:rPr lang="en-US" dirty="0" smtClean="0">
                <a:solidFill>
                  <a:srgbClr val="231F20"/>
                </a:solidFill>
              </a:rPr>
              <a:t>by minimizing square errors:</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475" y="3382160"/>
            <a:ext cx="228600" cy="361950"/>
          </a:xfrm>
          <a:prstGeom prst="rect">
            <a:avLst/>
          </a:prstGeom>
        </p:spPr>
      </p:pic>
      <p:sp>
        <p:nvSpPr>
          <p:cNvPr id="12" name="Rectangle 11"/>
          <p:cNvSpPr/>
          <p:nvPr/>
        </p:nvSpPr>
        <p:spPr>
          <a:xfrm>
            <a:off x="1347786" y="4766488"/>
            <a:ext cx="6448425" cy="230832"/>
          </a:xfrm>
          <a:prstGeom prst="rect">
            <a:avLst/>
          </a:prstGeom>
        </p:spPr>
        <p:txBody>
          <a:bodyPr wrap="square">
            <a:spAutoFit/>
          </a:bodyPr>
          <a:lstStyle/>
          <a:p>
            <a:r>
              <a:rPr lang="en-US" sz="900" dirty="0"/>
              <a:t>https://</a:t>
            </a:r>
            <a:r>
              <a:rPr lang="en-US" sz="900" dirty="0" err="1"/>
              <a:t>datasciencemadesimpler.wordpress.com</a:t>
            </a:r>
            <a:r>
              <a:rPr lang="en-US" sz="900" dirty="0"/>
              <a:t>/tag/alternating-least-squares/</a:t>
            </a:r>
          </a:p>
        </p:txBody>
      </p:sp>
    </p:spTree>
    <p:extLst>
      <p:ext uri="{BB962C8B-B14F-4D97-AF65-F5344CB8AC3E}">
        <p14:creationId xmlns:p14="http://schemas.microsoft.com/office/powerpoint/2010/main" val="2120111114"/>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Matrix Factorization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899160" y="1545626"/>
            <a:ext cx="7589520" cy="1947136"/>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sz="2800" dirty="0" smtClean="0">
                <a:solidFill>
                  <a:srgbClr val="231F20"/>
                </a:solidFill>
              </a:rPr>
              <a:t>Demonstrate how to use the </a:t>
            </a:r>
            <a:r>
              <a:rPr lang="en-US" sz="2800" dirty="0" err="1" smtClean="0">
                <a:solidFill>
                  <a:srgbClr val="231F20"/>
                </a:solidFill>
              </a:rPr>
              <a:t>TensorFlow</a:t>
            </a:r>
            <a:r>
              <a:rPr lang="en-US" sz="2800" dirty="0" smtClean="0">
                <a:solidFill>
                  <a:srgbClr val="231F20"/>
                </a:solidFill>
              </a:rPr>
              <a:t> API to implement a matrix factorization model (ALS)</a:t>
            </a:r>
          </a:p>
        </p:txBody>
      </p:sp>
    </p:spTree>
    <p:extLst>
      <p:ext uri="{BB962C8B-B14F-4D97-AF65-F5344CB8AC3E}">
        <p14:creationId xmlns:p14="http://schemas.microsoft.com/office/powerpoint/2010/main" val="16521681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Dataset</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956346"/>
            <a:ext cx="7589520" cy="920508"/>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dataset: </a:t>
            </a:r>
            <a:r>
              <a:rPr lang="en-US" dirty="0" err="1" smtClean="0">
                <a:solidFill>
                  <a:srgbClr val="231F20"/>
                </a:solidFill>
              </a:rPr>
              <a:t>Movielens</a:t>
            </a:r>
            <a:r>
              <a:rPr lang="en-US" dirty="0" smtClean="0">
                <a:solidFill>
                  <a:srgbClr val="231F20"/>
                </a:solidFill>
              </a:rPr>
              <a:t> 1m dataset</a:t>
            </a:r>
          </a:p>
          <a:p>
            <a:pPr marL="742950" lvl="1" indent="-285750">
              <a:lnSpc>
                <a:spcPct val="150000"/>
              </a:lnSpc>
              <a:spcBef>
                <a:spcPts val="400"/>
              </a:spcBef>
              <a:buFont typeface="Arial" charset="0"/>
              <a:buChar char="•"/>
            </a:pPr>
            <a:r>
              <a:rPr lang="en-US" dirty="0">
                <a:solidFill>
                  <a:srgbClr val="231F20"/>
                </a:solidFill>
              </a:rPr>
              <a:t>http://</a:t>
            </a:r>
            <a:r>
              <a:rPr lang="en-US" dirty="0" err="1" smtClean="0">
                <a:solidFill>
                  <a:srgbClr val="231F20"/>
                </a:solidFill>
              </a:rPr>
              <a:t>files.grouplens.org</a:t>
            </a:r>
            <a:r>
              <a:rPr lang="en-US" dirty="0" smtClean="0">
                <a:solidFill>
                  <a:srgbClr val="231F20"/>
                </a:solidFill>
              </a:rPr>
              <a:t>/datasets/</a:t>
            </a:r>
            <a:r>
              <a:rPr lang="en-US" dirty="0" err="1" smtClean="0">
                <a:solidFill>
                  <a:srgbClr val="231F20"/>
                </a:solidFill>
              </a:rPr>
              <a:t>movielens</a:t>
            </a:r>
            <a:r>
              <a:rPr lang="en-US" dirty="0" smtClean="0">
                <a:solidFill>
                  <a:srgbClr val="231F20"/>
                </a:solidFill>
              </a:rPr>
              <a:t>/ml-1m.zip</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87" y="2123516"/>
            <a:ext cx="7007225" cy="2002064"/>
          </a:xfrm>
          <a:prstGeom prst="rect">
            <a:avLst/>
          </a:prstGeom>
        </p:spPr>
      </p:pic>
    </p:spTree>
    <p:extLst>
      <p:ext uri="{BB962C8B-B14F-4D97-AF65-F5344CB8AC3E}">
        <p14:creationId xmlns:p14="http://schemas.microsoft.com/office/powerpoint/2010/main" val="1443612095"/>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Dataset</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787397"/>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smtClean="0">
                <a:solidFill>
                  <a:srgbClr val="231F20"/>
                </a:solidFill>
              </a:rPr>
              <a:t>movies.dat</a:t>
            </a:r>
            <a:endParaRPr lang="en-US" dirty="0" smtClean="0">
              <a:solidFill>
                <a:srgbClr val="231F20"/>
              </a:solidFill>
            </a:endParaRPr>
          </a:p>
        </p:txBody>
      </p:sp>
      <p:sp>
        <p:nvSpPr>
          <p:cNvPr id="2" name="Rectangle 1"/>
          <p:cNvSpPr/>
          <p:nvPr/>
        </p:nvSpPr>
        <p:spPr>
          <a:xfrm>
            <a:off x="777240" y="1240163"/>
            <a:ext cx="5557520" cy="1015663"/>
          </a:xfrm>
          <a:prstGeom prst="rect">
            <a:avLst/>
          </a:prstGeom>
        </p:spPr>
        <p:txBody>
          <a:bodyPr wrap="square">
            <a:spAutoFit/>
          </a:bodyPr>
          <a:lstStyle/>
          <a:p>
            <a:r>
              <a:rPr lang="en-US" sz="1200" dirty="0">
                <a:solidFill>
                  <a:srgbClr val="000000"/>
                </a:solidFill>
                <a:latin typeface="Menlo-Regular" charset="0"/>
              </a:rPr>
              <a:t>1::Toy Story (1995)::</a:t>
            </a:r>
            <a:r>
              <a:rPr lang="en-US" sz="1200" dirty="0" err="1">
                <a:solidFill>
                  <a:srgbClr val="000000"/>
                </a:solidFill>
                <a:latin typeface="Menlo-Regular" charset="0"/>
              </a:rPr>
              <a:t>Animation|Children's|Comedy</a:t>
            </a:r>
            <a:endParaRPr lang="en-US" sz="1200" dirty="0">
              <a:solidFill>
                <a:srgbClr val="000000"/>
              </a:solidFill>
              <a:latin typeface="Menlo-Regular" charset="0"/>
            </a:endParaRPr>
          </a:p>
          <a:p>
            <a:r>
              <a:rPr lang="en-US" sz="1200" dirty="0">
                <a:solidFill>
                  <a:srgbClr val="000000"/>
                </a:solidFill>
                <a:latin typeface="Menlo-Regular" charset="0"/>
              </a:rPr>
              <a:t>2::Jumanji (1995)::</a:t>
            </a:r>
            <a:r>
              <a:rPr lang="en-US" sz="1200" dirty="0" err="1">
                <a:solidFill>
                  <a:srgbClr val="000000"/>
                </a:solidFill>
                <a:latin typeface="Menlo-Regular" charset="0"/>
              </a:rPr>
              <a:t>Adventure|Children's|Fantasy</a:t>
            </a:r>
            <a:endParaRPr lang="en-US" sz="1200" dirty="0">
              <a:solidFill>
                <a:srgbClr val="000000"/>
              </a:solidFill>
              <a:latin typeface="Menlo-Regular" charset="0"/>
            </a:endParaRPr>
          </a:p>
          <a:p>
            <a:r>
              <a:rPr lang="en-US" sz="1200" dirty="0">
                <a:solidFill>
                  <a:srgbClr val="000000"/>
                </a:solidFill>
                <a:latin typeface="Menlo-Regular" charset="0"/>
              </a:rPr>
              <a:t>3::Grumpier Old Men (1995)::</a:t>
            </a:r>
            <a:r>
              <a:rPr lang="en-US" sz="1200" dirty="0" err="1">
                <a:solidFill>
                  <a:srgbClr val="000000"/>
                </a:solidFill>
                <a:latin typeface="Menlo-Regular" charset="0"/>
              </a:rPr>
              <a:t>Comedy|Romance</a:t>
            </a:r>
            <a:endParaRPr lang="en-US" sz="1200" dirty="0">
              <a:solidFill>
                <a:srgbClr val="000000"/>
              </a:solidFill>
              <a:latin typeface="Menlo-Regular" charset="0"/>
            </a:endParaRPr>
          </a:p>
          <a:p>
            <a:r>
              <a:rPr lang="en-US" sz="1200" dirty="0">
                <a:solidFill>
                  <a:srgbClr val="000000"/>
                </a:solidFill>
                <a:latin typeface="Menlo-Regular" charset="0"/>
              </a:rPr>
              <a:t>4::Waiting to Exhale (1995)::</a:t>
            </a:r>
            <a:r>
              <a:rPr lang="en-US" sz="1200" dirty="0" err="1">
                <a:solidFill>
                  <a:srgbClr val="000000"/>
                </a:solidFill>
                <a:latin typeface="Menlo-Regular" charset="0"/>
              </a:rPr>
              <a:t>Comedy|Drama</a:t>
            </a:r>
            <a:endParaRPr lang="en-US" sz="1200" dirty="0">
              <a:solidFill>
                <a:srgbClr val="000000"/>
              </a:solidFill>
              <a:latin typeface="Menlo-Regular" charset="0"/>
            </a:endParaRPr>
          </a:p>
          <a:p>
            <a:r>
              <a:rPr lang="en-US" sz="1200" dirty="0">
                <a:solidFill>
                  <a:srgbClr val="000000"/>
                </a:solidFill>
                <a:latin typeface="Menlo-Regular" charset="0"/>
              </a:rPr>
              <a:t>5::Father of the Bride Part II (1995)::Comedy</a:t>
            </a:r>
            <a:endParaRPr lang="en-US" sz="1200" dirty="0"/>
          </a:p>
        </p:txBody>
      </p:sp>
      <p:sp>
        <p:nvSpPr>
          <p:cNvPr id="8" name="TextBox 7"/>
          <p:cNvSpPr txBox="1"/>
          <p:nvPr/>
        </p:nvSpPr>
        <p:spPr>
          <a:xfrm>
            <a:off x="777240" y="3531862"/>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err="1" smtClean="0">
                <a:solidFill>
                  <a:srgbClr val="231F20"/>
                </a:solidFill>
              </a:rPr>
              <a:t>ratings.dat</a:t>
            </a:r>
            <a:endParaRPr lang="en-US" dirty="0" smtClean="0">
              <a:solidFill>
                <a:srgbClr val="231F20"/>
              </a:solidFill>
            </a:endParaRPr>
          </a:p>
        </p:txBody>
      </p:sp>
      <p:sp>
        <p:nvSpPr>
          <p:cNvPr id="5" name="Rectangle 4"/>
          <p:cNvSpPr/>
          <p:nvPr/>
        </p:nvSpPr>
        <p:spPr>
          <a:xfrm>
            <a:off x="777240" y="2747496"/>
            <a:ext cx="2540000" cy="830997"/>
          </a:xfrm>
          <a:prstGeom prst="rect">
            <a:avLst/>
          </a:prstGeom>
        </p:spPr>
        <p:txBody>
          <a:bodyPr wrap="square">
            <a:spAutoFit/>
          </a:bodyPr>
          <a:lstStyle/>
          <a:p>
            <a:r>
              <a:rPr lang="is-IS" sz="1200" dirty="0">
                <a:solidFill>
                  <a:srgbClr val="000000"/>
                </a:solidFill>
                <a:latin typeface="Menlo-Regular" charset="0"/>
              </a:rPr>
              <a:t>1::F::1::10::48067 </a:t>
            </a:r>
          </a:p>
          <a:p>
            <a:r>
              <a:rPr lang="is-IS" sz="1200" dirty="0">
                <a:solidFill>
                  <a:srgbClr val="000000"/>
                </a:solidFill>
                <a:latin typeface="Menlo-Regular" charset="0"/>
              </a:rPr>
              <a:t>2::M::56::16::70072 </a:t>
            </a:r>
          </a:p>
          <a:p>
            <a:r>
              <a:rPr lang="is-IS" sz="1200" dirty="0">
                <a:solidFill>
                  <a:srgbClr val="000000"/>
                </a:solidFill>
                <a:latin typeface="Menlo-Regular" charset="0"/>
              </a:rPr>
              <a:t>3::M::25::15::55117 </a:t>
            </a:r>
          </a:p>
          <a:p>
            <a:r>
              <a:rPr lang="is-IS" sz="1200" dirty="0">
                <a:solidFill>
                  <a:srgbClr val="000000"/>
                </a:solidFill>
                <a:latin typeface="Menlo-Regular" charset="0"/>
              </a:rPr>
              <a:t>4::M::45::7::02460</a:t>
            </a:r>
            <a:endParaRPr lang="en-US" sz="1200" dirty="0">
              <a:solidFill>
                <a:srgbClr val="000000"/>
              </a:solidFill>
              <a:latin typeface="Menlo-Regular" charset="0"/>
            </a:endParaRPr>
          </a:p>
        </p:txBody>
      </p:sp>
      <p:sp>
        <p:nvSpPr>
          <p:cNvPr id="6" name="Rectangle 5"/>
          <p:cNvSpPr/>
          <p:nvPr/>
        </p:nvSpPr>
        <p:spPr>
          <a:xfrm>
            <a:off x="2557167" y="4085850"/>
            <a:ext cx="2316480" cy="830997"/>
          </a:xfrm>
          <a:prstGeom prst="rect">
            <a:avLst/>
          </a:prstGeom>
        </p:spPr>
        <p:txBody>
          <a:bodyPr wrap="square">
            <a:spAutoFit/>
          </a:bodyPr>
          <a:lstStyle/>
          <a:p>
            <a:r>
              <a:rPr lang="is-IS" sz="1200" dirty="0">
                <a:solidFill>
                  <a:srgbClr val="000000"/>
                </a:solidFill>
                <a:latin typeface="Menlo-Regular" charset="0"/>
              </a:rPr>
              <a:t>1::1193::5::978300760 </a:t>
            </a:r>
            <a:endParaRPr lang="is-IS" sz="1200" dirty="0" smtClean="0">
              <a:solidFill>
                <a:srgbClr val="000000"/>
              </a:solidFill>
              <a:latin typeface="Menlo-Regular" charset="0"/>
            </a:endParaRPr>
          </a:p>
          <a:p>
            <a:r>
              <a:rPr lang="is-IS" sz="1200" dirty="0" smtClean="0">
                <a:solidFill>
                  <a:srgbClr val="000000"/>
                </a:solidFill>
                <a:latin typeface="Menlo-Regular" charset="0"/>
              </a:rPr>
              <a:t>1</a:t>
            </a:r>
            <a:r>
              <a:rPr lang="is-IS" sz="1200" dirty="0">
                <a:solidFill>
                  <a:srgbClr val="000000"/>
                </a:solidFill>
                <a:latin typeface="Menlo-Regular" charset="0"/>
              </a:rPr>
              <a:t>::661::3::978302109 </a:t>
            </a:r>
          </a:p>
          <a:p>
            <a:r>
              <a:rPr lang="is-IS" sz="1200" dirty="0">
                <a:solidFill>
                  <a:srgbClr val="000000"/>
                </a:solidFill>
                <a:latin typeface="Menlo-Regular" charset="0"/>
              </a:rPr>
              <a:t>1::914::3::978301968 </a:t>
            </a:r>
            <a:endParaRPr lang="is-IS" sz="1200" dirty="0" smtClean="0">
              <a:solidFill>
                <a:srgbClr val="000000"/>
              </a:solidFill>
              <a:latin typeface="Menlo-Regular" charset="0"/>
            </a:endParaRPr>
          </a:p>
          <a:p>
            <a:r>
              <a:rPr lang="is-IS" sz="1200" dirty="0" smtClean="0">
                <a:solidFill>
                  <a:srgbClr val="000000"/>
                </a:solidFill>
                <a:latin typeface="Menlo-Regular" charset="0"/>
              </a:rPr>
              <a:t>1</a:t>
            </a:r>
            <a:r>
              <a:rPr lang="is-IS" sz="1200" dirty="0">
                <a:solidFill>
                  <a:srgbClr val="000000"/>
                </a:solidFill>
                <a:latin typeface="Menlo-Regular" charset="0"/>
              </a:rPr>
              <a:t>::3408::4</a:t>
            </a:r>
            <a:r>
              <a:rPr lang="is-IS" sz="1200" dirty="0">
                <a:latin typeface="Menlo-Regular" charset="0"/>
              </a:rPr>
              <a:t>::</a:t>
            </a:r>
            <a:r>
              <a:rPr lang="is-IS" sz="1200" dirty="0">
                <a:solidFill>
                  <a:srgbClr val="000000"/>
                </a:solidFill>
                <a:latin typeface="Menlo-Regular" charset="0"/>
              </a:rPr>
              <a:t>978300275</a:t>
            </a:r>
            <a:endParaRPr lang="en-US" sz="1200" dirty="0">
              <a:solidFill>
                <a:srgbClr val="000000"/>
              </a:solidFill>
              <a:latin typeface="Menlo-Regular" charset="0"/>
            </a:endParaRPr>
          </a:p>
        </p:txBody>
      </p:sp>
      <p:sp>
        <p:nvSpPr>
          <p:cNvPr id="11" name="TextBox 10"/>
          <p:cNvSpPr txBox="1"/>
          <p:nvPr/>
        </p:nvSpPr>
        <p:spPr>
          <a:xfrm>
            <a:off x="777240" y="2273058"/>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err="1" smtClean="0">
                <a:solidFill>
                  <a:srgbClr val="231F20"/>
                </a:solidFill>
              </a:rPr>
              <a:t>users.dat</a:t>
            </a:r>
            <a:endParaRPr lang="en-US" dirty="0" smtClean="0">
              <a:solidFill>
                <a:srgbClr val="231F2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872" y="329267"/>
            <a:ext cx="3556928" cy="4295443"/>
          </a:xfrm>
          <a:prstGeom prst="rect">
            <a:avLst/>
          </a:prstGeom>
        </p:spPr>
      </p:pic>
      <p:pic>
        <p:nvPicPr>
          <p:cNvPr id="17" name="Picture 16"/>
          <p:cNvPicPr>
            <a:picLocks noChangeAspect="1"/>
          </p:cNvPicPr>
          <p:nvPr/>
        </p:nvPicPr>
        <p:blipFill>
          <a:blip r:embed="rId4"/>
          <a:stretch>
            <a:fillRect/>
          </a:stretch>
        </p:blipFill>
        <p:spPr>
          <a:xfrm>
            <a:off x="3114040" y="3040192"/>
            <a:ext cx="2026920" cy="474197"/>
          </a:xfrm>
          <a:prstGeom prst="rect">
            <a:avLst/>
          </a:prstGeom>
        </p:spPr>
      </p:pic>
      <p:pic>
        <p:nvPicPr>
          <p:cNvPr id="18" name="Picture 17"/>
          <p:cNvPicPr>
            <a:picLocks noChangeAspect="1"/>
          </p:cNvPicPr>
          <p:nvPr/>
        </p:nvPicPr>
        <p:blipFill>
          <a:blip r:embed="rId4"/>
          <a:stretch>
            <a:fillRect/>
          </a:stretch>
        </p:blipFill>
        <p:spPr>
          <a:xfrm rot="10147272">
            <a:off x="1879754" y="4109241"/>
            <a:ext cx="700755" cy="474197"/>
          </a:xfrm>
          <a:prstGeom prst="rect">
            <a:avLst/>
          </a:prstGeom>
        </p:spPr>
      </p:pic>
      <p:sp>
        <p:nvSpPr>
          <p:cNvPr id="19" name="TextBox 18"/>
          <p:cNvSpPr txBox="1"/>
          <p:nvPr/>
        </p:nvSpPr>
        <p:spPr>
          <a:xfrm>
            <a:off x="777240" y="4200448"/>
            <a:ext cx="1294422" cy="618631"/>
          </a:xfrm>
          <a:prstGeom prst="rect">
            <a:avLst/>
          </a:prstGeom>
          <a:noFill/>
        </p:spPr>
        <p:txBody>
          <a:bodyPr wrap="square" rtlCol="0">
            <a:spAutoFit/>
          </a:bodyPr>
          <a:lstStyle/>
          <a:p>
            <a:pPr>
              <a:lnSpc>
                <a:spcPct val="95000"/>
              </a:lnSpc>
              <a:spcBef>
                <a:spcPts val="400"/>
              </a:spcBef>
            </a:pPr>
            <a:r>
              <a:rPr lang="en-US" sz="1200" b="1" dirty="0" smtClean="0">
                <a:solidFill>
                  <a:srgbClr val="FF0066"/>
                </a:solidFill>
              </a:rPr>
              <a:t>Columns </a:t>
            </a:r>
            <a:r>
              <a:rPr lang="en-US" sz="1200" b="1" smtClean="0">
                <a:solidFill>
                  <a:srgbClr val="FF0066"/>
                </a:solidFill>
              </a:rPr>
              <a:t>are separated </a:t>
            </a:r>
            <a:r>
              <a:rPr lang="en-US" sz="1200" b="1" dirty="0" smtClean="0">
                <a:solidFill>
                  <a:srgbClr val="FF0066"/>
                </a:solidFill>
              </a:rPr>
              <a:t>by ::</a:t>
            </a:r>
          </a:p>
        </p:txBody>
      </p:sp>
    </p:spTree>
    <p:extLst>
      <p:ext uri="{BB962C8B-B14F-4D97-AF65-F5344CB8AC3E}">
        <p14:creationId xmlns:p14="http://schemas.microsoft.com/office/powerpoint/2010/main" val="1960700628"/>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869212"/>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to predict the rating for a given pair of user id and movie id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0" y="2245360"/>
            <a:ext cx="7782560" cy="1768764"/>
          </a:xfrm>
          <a:prstGeom prst="rect">
            <a:avLst/>
          </a:prstGeom>
        </p:spPr>
      </p:pic>
      <p:sp>
        <p:nvSpPr>
          <p:cNvPr id="5" name="Frame 4"/>
          <p:cNvSpPr/>
          <p:nvPr/>
        </p:nvSpPr>
        <p:spPr>
          <a:xfrm>
            <a:off x="7965440" y="2154248"/>
            <a:ext cx="904240" cy="1890027"/>
          </a:xfrm>
          <a:prstGeom prst="frame">
            <a:avLst/>
          </a:prstGeom>
          <a:solidFill>
            <a:schemeClr val="accent3"/>
          </a:solidFill>
          <a:ln w="9525">
            <a:noFill/>
            <a:miter lim="800000"/>
            <a:headEnd/>
            <a:tailEnd/>
          </a:ln>
          <a:effectLst>
            <a:glow rad="127000">
              <a:schemeClr val="bg1"/>
            </a:glow>
            <a:softEdge rad="12700"/>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 name="Rectangle 5"/>
          <p:cNvSpPr/>
          <p:nvPr/>
        </p:nvSpPr>
        <p:spPr>
          <a:xfrm>
            <a:off x="3032155" y="4280819"/>
            <a:ext cx="3079689" cy="369332"/>
          </a:xfrm>
          <a:prstGeom prst="rect">
            <a:avLst/>
          </a:prstGeom>
        </p:spPr>
        <p:txBody>
          <a:bodyPr wrap="none">
            <a:spAutoFit/>
          </a:bodyPr>
          <a:lstStyle/>
          <a:p>
            <a:r>
              <a:rPr lang="en-US">
                <a:solidFill>
                  <a:schemeClr val="tx2"/>
                </a:solidFill>
              </a:rPr>
              <a:t>MF Accuracy: 45.008881%</a:t>
            </a:r>
          </a:p>
        </p:txBody>
      </p:sp>
    </p:spTree>
    <p:extLst>
      <p:ext uri="{BB962C8B-B14F-4D97-AF65-F5344CB8AC3E}">
        <p14:creationId xmlns:p14="http://schemas.microsoft.com/office/powerpoint/2010/main" val="1756721091"/>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609600" y="936427"/>
            <a:ext cx="3394583" cy="3416320"/>
          </a:xfrm>
          <a:prstGeom prst="rect">
            <a:avLst/>
          </a:prstGeom>
          <a:noFill/>
        </p:spPr>
        <p:txBody>
          <a:bodyPr wrap="square" rtlCol="0">
            <a:spAutoFit/>
          </a:bodyPr>
          <a:lstStyle/>
          <a:p>
            <a:pPr marL="285750" indent="-285750">
              <a:lnSpc>
                <a:spcPct val="150000"/>
              </a:lnSpc>
              <a:buFont typeface="Arial" charset="0"/>
              <a:buChar char="•"/>
            </a:pPr>
            <a:r>
              <a:rPr lang="en-US" sz="1600" dirty="0"/>
              <a:t>Load </a:t>
            </a:r>
            <a:r>
              <a:rPr lang="en-US" sz="1600" dirty="0" smtClean="0"/>
              <a:t>data </a:t>
            </a:r>
          </a:p>
          <a:p>
            <a:pPr marL="285750" indent="-285750">
              <a:lnSpc>
                <a:spcPct val="150000"/>
              </a:lnSpc>
              <a:buFont typeface="Arial" charset="0"/>
              <a:buChar char="•"/>
            </a:pPr>
            <a:r>
              <a:rPr lang="en-US" sz="1600" dirty="0" smtClean="0"/>
              <a:t>Set </a:t>
            </a:r>
            <a:r>
              <a:rPr lang="en-US" sz="1600" dirty="0"/>
              <a:t>up our parameters: </a:t>
            </a:r>
            <a:r>
              <a:rPr lang="en-US" sz="1600" dirty="0" err="1"/>
              <a:t>θ</a:t>
            </a:r>
            <a:r>
              <a:rPr lang="en-US" sz="1600" dirty="0"/>
              <a:t> and </a:t>
            </a:r>
            <a:r>
              <a:rPr lang="en-US" sz="1600" dirty="0" err="1"/>
              <a:t>ϕ</a:t>
            </a:r>
            <a:endParaRPr lang="en-US" sz="1600" dirty="0"/>
          </a:p>
          <a:p>
            <a:pPr marL="285750" indent="-285750">
              <a:lnSpc>
                <a:spcPct val="150000"/>
              </a:lnSpc>
              <a:buFont typeface="Arial" charset="0"/>
              <a:buChar char="•"/>
            </a:pPr>
            <a:r>
              <a:rPr lang="en-US" sz="1600" dirty="0" smtClean="0"/>
              <a:t>Define non-trainable variables: user ids, movie ids and ratings</a:t>
            </a:r>
            <a:endParaRPr lang="en-US" sz="1600" dirty="0"/>
          </a:p>
          <a:p>
            <a:pPr marL="285750" indent="-285750">
              <a:lnSpc>
                <a:spcPct val="150000"/>
              </a:lnSpc>
              <a:buFont typeface="Arial" charset="0"/>
              <a:buChar char="•"/>
            </a:pPr>
            <a:r>
              <a:rPr lang="en-US" sz="1600" dirty="0" smtClean="0"/>
              <a:t>Calculate </a:t>
            </a:r>
            <a:r>
              <a:rPr lang="en-US" sz="1600" dirty="0"/>
              <a:t>the prediction and </a:t>
            </a:r>
            <a:r>
              <a:rPr lang="en-US" sz="1600" dirty="0" smtClean="0"/>
              <a:t>cost</a:t>
            </a:r>
            <a:endParaRPr lang="en-US" sz="1600" dirty="0"/>
          </a:p>
          <a:p>
            <a:pPr marL="285750" indent="-285750">
              <a:lnSpc>
                <a:spcPct val="150000"/>
              </a:lnSpc>
              <a:buFont typeface="Arial" charset="0"/>
              <a:buChar char="•"/>
            </a:pPr>
            <a:r>
              <a:rPr lang="en-US" sz="1600" dirty="0" smtClean="0"/>
              <a:t>Train and evaluate the model</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183" y="896183"/>
            <a:ext cx="4915211" cy="2931278"/>
          </a:xfrm>
          <a:prstGeom prst="rect">
            <a:avLst/>
          </a:prstGeom>
        </p:spPr>
      </p:pic>
      <p:sp>
        <p:nvSpPr>
          <p:cNvPr id="7" name="Rectangle 6"/>
          <p:cNvSpPr/>
          <p:nvPr/>
        </p:nvSpPr>
        <p:spPr>
          <a:xfrm>
            <a:off x="5049520" y="4013960"/>
            <a:ext cx="4267200" cy="307777"/>
          </a:xfrm>
          <a:prstGeom prst="rect">
            <a:avLst/>
          </a:prstGeom>
        </p:spPr>
        <p:txBody>
          <a:bodyPr wrap="square">
            <a:spAutoFit/>
          </a:bodyPr>
          <a:lstStyle/>
          <a:p>
            <a:r>
              <a:rPr lang="en-US" sz="1400" dirty="0" err="1">
                <a:solidFill>
                  <a:srgbClr val="00B050"/>
                </a:solidFill>
              </a:rPr>
              <a:t>tensorboard</a:t>
            </a:r>
            <a:r>
              <a:rPr lang="en-US" sz="1400" dirty="0">
                <a:solidFill>
                  <a:srgbClr val="00B050"/>
                </a:solidFill>
              </a:rPr>
              <a:t> --</a:t>
            </a:r>
            <a:r>
              <a:rPr lang="en-US" sz="1400" dirty="0" err="1">
                <a:solidFill>
                  <a:srgbClr val="00B050"/>
                </a:solidFill>
              </a:rPr>
              <a:t>logdir</a:t>
            </a:r>
            <a:r>
              <a:rPr lang="en-US" sz="1400" dirty="0">
                <a:solidFill>
                  <a:srgbClr val="00B050"/>
                </a:solidFill>
              </a:rPr>
              <a:t>=path/to/log-directory</a:t>
            </a:r>
          </a:p>
        </p:txBody>
      </p:sp>
    </p:spTree>
    <p:extLst>
      <p:ext uri="{BB962C8B-B14F-4D97-AF65-F5344CB8AC3E}">
        <p14:creationId xmlns:p14="http://schemas.microsoft.com/office/powerpoint/2010/main" val="1491620377"/>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2226262"/>
            <a:ext cx="8490050" cy="364635"/>
          </a:xfrm>
          <a:prstGeom prst="rect">
            <a:avLst/>
          </a:prstGeom>
          <a:noFill/>
          <a:ln w="19050">
            <a:solidFill>
              <a:schemeClr val="accent1"/>
            </a:solidFill>
            <a:prstDash val="solid"/>
          </a:ln>
          <a:extLst>
            <a:ext uri="{909E8E84-426E-40dd-AFC4-6F175D3DCCD1}">
              <a14:hiddenFill xmlns=""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12209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 Learning for Recommender Systems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230"/>
            <a:ext cx="9144000" cy="2105320"/>
          </a:xfrm>
          <a:prstGeom prst="rect">
            <a:avLst/>
          </a:prstGeom>
        </p:spPr>
      </p:pic>
      <p:sp>
        <p:nvSpPr>
          <p:cNvPr id="6" name="Rectangle 5"/>
          <p:cNvSpPr/>
          <p:nvPr/>
        </p:nvSpPr>
        <p:spPr>
          <a:xfrm>
            <a:off x="1558636" y="4793737"/>
            <a:ext cx="6192982" cy="230832"/>
          </a:xfrm>
          <a:prstGeom prst="rect">
            <a:avLst/>
          </a:prstGeom>
        </p:spPr>
        <p:txBody>
          <a:bodyPr wrap="square">
            <a:spAutoFit/>
          </a:bodyPr>
          <a:lstStyle/>
          <a:p>
            <a:r>
              <a:rPr lang="en-US" sz="900" dirty="0"/>
              <a:t>https://</a:t>
            </a:r>
            <a:r>
              <a:rPr lang="en-US" sz="900" dirty="0" err="1"/>
              <a:t>research.googleblog.com</a:t>
            </a:r>
            <a:r>
              <a:rPr lang="en-US" sz="900" dirty="0"/>
              <a:t>/2016/06/wide-deep-learning-better-together-</a:t>
            </a:r>
            <a:r>
              <a:rPr lang="en-US" sz="900" dirty="0" err="1"/>
              <a:t>with.html</a:t>
            </a:r>
            <a:endParaRPr lang="en-US" sz="900" dirty="0"/>
          </a:p>
        </p:txBody>
      </p:sp>
    </p:spTree>
    <p:extLst>
      <p:ext uri="{BB962C8B-B14F-4D97-AF65-F5344CB8AC3E}">
        <p14:creationId xmlns:p14="http://schemas.microsoft.com/office/powerpoint/2010/main" val="1848970814"/>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 name="Rectangle 7"/>
          <p:cNvSpPr/>
          <p:nvPr/>
        </p:nvSpPr>
        <p:spPr>
          <a:xfrm>
            <a:off x="1558636" y="4793737"/>
            <a:ext cx="6192982" cy="230832"/>
          </a:xfrm>
          <a:prstGeom prst="rect">
            <a:avLst/>
          </a:prstGeom>
        </p:spPr>
        <p:txBody>
          <a:bodyPr wrap="square">
            <a:spAutoFit/>
          </a:bodyPr>
          <a:lstStyle/>
          <a:p>
            <a:r>
              <a:rPr lang="en-US" sz="900" dirty="0"/>
              <a:t>https://</a:t>
            </a:r>
            <a:r>
              <a:rPr lang="en-US" sz="900" dirty="0" err="1"/>
              <a:t>research.googleblog.com</a:t>
            </a:r>
            <a:r>
              <a:rPr lang="en-US" sz="900" dirty="0"/>
              <a:t>/2016/06/wide-deep-learning-better-together-</a:t>
            </a:r>
            <a:r>
              <a:rPr lang="en-US" sz="900" dirty="0" err="1"/>
              <a:t>with.html</a:t>
            </a:r>
            <a:endParaRPr lang="en-US" sz="900" dirty="0"/>
          </a:p>
        </p:txBody>
      </p:sp>
      <p:pic>
        <p:nvPicPr>
          <p:cNvPr id="9" name="Picture 8"/>
          <p:cNvPicPr>
            <a:picLocks noChangeAspect="1"/>
          </p:cNvPicPr>
          <p:nvPr/>
        </p:nvPicPr>
        <p:blipFill>
          <a:blip r:embed="rId3"/>
          <a:stretch>
            <a:fillRect/>
          </a:stretch>
        </p:blipFill>
        <p:spPr>
          <a:xfrm>
            <a:off x="0" y="1294885"/>
            <a:ext cx="9144000" cy="2553730"/>
          </a:xfrm>
          <a:prstGeom prst="rect">
            <a:avLst/>
          </a:prstGeom>
        </p:spPr>
      </p:pic>
    </p:spTree>
    <p:extLst>
      <p:ext uri="{BB962C8B-B14F-4D97-AF65-F5344CB8AC3E}">
        <p14:creationId xmlns:p14="http://schemas.microsoft.com/office/powerpoint/2010/main" val="46134312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History of Recommendation</a:t>
            </a:r>
            <a:endParaRPr lang="en-US" dirty="0"/>
          </a:p>
        </p:txBody>
      </p:sp>
      <p:sp>
        <p:nvSpPr>
          <p:cNvPr id="2" name="Date Placeholder 1"/>
          <p:cNvSpPr>
            <a:spLocks noGrp="1"/>
          </p:cNvSpPr>
          <p:nvPr>
            <p:ph type="dt" sz="half" idx="10"/>
          </p:nvPr>
        </p:nvSpPr>
        <p:spPr/>
        <p:txBody>
          <a:bodyPr/>
          <a:lstStyle/>
          <a:p>
            <a:r>
              <a:rPr lang="en-US" smtClean="0"/>
              <a:t>© 2017 Teradata</a:t>
            </a:r>
            <a:endParaRPr lang="en-US"/>
          </a:p>
        </p:txBody>
      </p:sp>
      <p:graphicFrame>
        <p:nvGraphicFramePr>
          <p:cNvPr id="4" name="Diagram 3"/>
          <p:cNvGraphicFramePr/>
          <p:nvPr>
            <p:extLst>
              <p:ext uri="{D42A27DB-BD31-4B8C-83A1-F6EECF244321}">
                <p14:modId xmlns:p14="http://schemas.microsoft.com/office/powerpoint/2010/main" val="642597751"/>
              </p:ext>
            </p:extLst>
          </p:nvPr>
        </p:nvGraphicFramePr>
        <p:xfrm>
          <a:off x="1588737" y="75014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9411"/>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 name="Picture 5"/>
          <p:cNvPicPr>
            <a:picLocks noChangeAspect="1"/>
          </p:cNvPicPr>
          <p:nvPr/>
        </p:nvPicPr>
        <p:blipFill>
          <a:blip r:embed="rId3"/>
          <a:stretch>
            <a:fillRect/>
          </a:stretch>
        </p:blipFill>
        <p:spPr>
          <a:xfrm>
            <a:off x="0" y="730155"/>
            <a:ext cx="9144000" cy="3941111"/>
          </a:xfrm>
          <a:prstGeom prst="rect">
            <a:avLst/>
          </a:prstGeom>
        </p:spPr>
      </p:pic>
      <p:sp>
        <p:nvSpPr>
          <p:cNvPr id="9" name="Rectangle 8"/>
          <p:cNvSpPr/>
          <p:nvPr/>
        </p:nvSpPr>
        <p:spPr>
          <a:xfrm>
            <a:off x="1558636" y="4793737"/>
            <a:ext cx="6192982" cy="230832"/>
          </a:xfrm>
          <a:prstGeom prst="rect">
            <a:avLst/>
          </a:prstGeom>
        </p:spPr>
        <p:txBody>
          <a:bodyPr wrap="square">
            <a:spAutoFit/>
          </a:bodyPr>
          <a:lstStyle/>
          <a:p>
            <a:r>
              <a:rPr lang="en-US" sz="900" dirty="0"/>
              <a:t>https://</a:t>
            </a:r>
            <a:r>
              <a:rPr lang="en-US" sz="900" dirty="0" err="1"/>
              <a:t>research.googleblog.com</a:t>
            </a:r>
            <a:r>
              <a:rPr lang="en-US" sz="900" dirty="0"/>
              <a:t>/2016/06/wide-deep-learning-better-together-</a:t>
            </a:r>
            <a:r>
              <a:rPr lang="en-US" sz="900" dirty="0" err="1"/>
              <a:t>with.html</a:t>
            </a:r>
            <a:endParaRPr lang="en-US" sz="900" dirty="0"/>
          </a:p>
        </p:txBody>
      </p:sp>
    </p:spTree>
    <p:extLst>
      <p:ext uri="{BB962C8B-B14F-4D97-AF65-F5344CB8AC3E}">
        <p14:creationId xmlns:p14="http://schemas.microsoft.com/office/powerpoint/2010/main" val="1640049183"/>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stretch>
            <a:fillRect/>
          </a:stretch>
        </p:blipFill>
        <p:spPr>
          <a:xfrm>
            <a:off x="0" y="730155"/>
            <a:ext cx="9144000" cy="3939228"/>
          </a:xfrm>
          <a:prstGeom prst="rect">
            <a:avLst/>
          </a:prstGeom>
        </p:spPr>
      </p:pic>
    </p:spTree>
    <p:extLst>
      <p:ext uri="{BB962C8B-B14F-4D97-AF65-F5344CB8AC3E}">
        <p14:creationId xmlns:p14="http://schemas.microsoft.com/office/powerpoint/2010/main" val="2099867240"/>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Tree>
    <p:extLst>
      <p:ext uri="{BB962C8B-B14F-4D97-AF65-F5344CB8AC3E}">
        <p14:creationId xmlns:p14="http://schemas.microsoft.com/office/powerpoint/2010/main" val="309012636"/>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28320" y="985520"/>
            <a:ext cx="4348480" cy="31902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9098817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5600"/>
            <a:ext cx="9144000" cy="4411056"/>
          </a:xfrm>
          <a:prstGeom prst="rect">
            <a:avLst/>
          </a:prstGeom>
        </p:spPr>
      </p:pic>
    </p:spTree>
    <p:extLst>
      <p:ext uri="{BB962C8B-B14F-4D97-AF65-F5344CB8AC3E}">
        <p14:creationId xmlns:p14="http://schemas.microsoft.com/office/powerpoint/2010/main" val="574264646"/>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73800070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2682240"/>
            <a:ext cx="3677920" cy="145415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89148983"/>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and Wide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1727200"/>
            <a:ext cx="7589520" cy="923330"/>
          </a:xfrm>
          <a:prstGeom prst="rect">
            <a:avLst/>
          </a:prstGeom>
          <a:noFill/>
        </p:spPr>
        <p:txBody>
          <a:bodyPr wrap="square" rtlCol="0">
            <a:spAutoFit/>
          </a:bodyPr>
          <a:lstStyle/>
          <a:p>
            <a:pPr marL="285750" indent="-285750">
              <a:lnSpc>
                <a:spcPct val="150000"/>
              </a:lnSpc>
              <a:buFont typeface="Arial" charset="0"/>
              <a:buChar char="•"/>
            </a:pPr>
            <a:r>
              <a:rPr lang="en-US" dirty="0" smtClean="0"/>
              <a:t>Demonstrate how to use </a:t>
            </a:r>
            <a:r>
              <a:rPr lang="en-US" dirty="0"/>
              <a:t>the </a:t>
            </a:r>
            <a:r>
              <a:rPr lang="en-US" dirty="0" err="1"/>
              <a:t>tf.esimator</a:t>
            </a:r>
            <a:r>
              <a:rPr lang="en-US" dirty="0"/>
              <a:t> API to train a wide linear model and a deep feed-forward </a:t>
            </a:r>
            <a:r>
              <a:rPr lang="en-US" dirty="0" smtClean="0"/>
              <a:t>neural </a:t>
            </a:r>
            <a:r>
              <a:rPr lang="en-US" dirty="0"/>
              <a:t>network. </a:t>
            </a:r>
          </a:p>
        </p:txBody>
      </p:sp>
    </p:spTree>
    <p:extLst>
      <p:ext uri="{BB962C8B-B14F-4D97-AF65-F5344CB8AC3E}">
        <p14:creationId xmlns:p14="http://schemas.microsoft.com/office/powerpoint/2010/main" val="2080380051"/>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to predict the rating category for a given pair of user id and movie id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66" y="2148751"/>
            <a:ext cx="8205325" cy="1773010"/>
          </a:xfrm>
          <a:prstGeom prst="rect">
            <a:avLst/>
          </a:prstGeom>
        </p:spPr>
      </p:pic>
      <p:sp>
        <p:nvSpPr>
          <p:cNvPr id="8" name="Rectangle 7"/>
          <p:cNvSpPr/>
          <p:nvPr/>
        </p:nvSpPr>
        <p:spPr>
          <a:xfrm>
            <a:off x="5455920" y="2214761"/>
            <a:ext cx="3202371" cy="1707000"/>
          </a:xfrm>
          <a:prstGeom prst="rect">
            <a:avLst/>
          </a:prstGeom>
          <a:solidFill>
            <a:srgbClr val="FF0000">
              <a:alpha val="0"/>
            </a:srgbClr>
          </a:solidFill>
          <a:ln w="31750">
            <a:solidFill>
              <a:srgbClr val="FF0066"/>
            </a:solidFill>
            <a:miter lim="800000"/>
            <a:headEnd/>
            <a:tailEnd/>
          </a:ln>
          <a:effectLst>
            <a:glow>
              <a:srgbClr val="FF0000">
                <a:alpha val="0"/>
              </a:srgb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Rectangle 6"/>
          <p:cNvSpPr/>
          <p:nvPr/>
        </p:nvSpPr>
        <p:spPr>
          <a:xfrm>
            <a:off x="2920404" y="4368284"/>
            <a:ext cx="3289683" cy="369332"/>
          </a:xfrm>
          <a:prstGeom prst="rect">
            <a:avLst/>
          </a:prstGeom>
        </p:spPr>
        <p:txBody>
          <a:bodyPr wrap="none">
            <a:spAutoFit/>
          </a:bodyPr>
          <a:lstStyle/>
          <a:p>
            <a:r>
              <a:rPr lang="en-US" smtClean="0">
                <a:solidFill>
                  <a:schemeClr val="tx2"/>
                </a:solidFill>
              </a:rPr>
              <a:t>DnW</a:t>
            </a:r>
            <a:r>
              <a:rPr lang="en-US" dirty="0" smtClean="0">
                <a:solidFill>
                  <a:schemeClr val="tx2"/>
                </a:solidFill>
              </a:rPr>
              <a:t> </a:t>
            </a:r>
            <a:r>
              <a:rPr lang="en-US" dirty="0">
                <a:solidFill>
                  <a:schemeClr val="tx2"/>
                </a:solidFill>
              </a:rPr>
              <a:t>Accuracy: 34.907003%</a:t>
            </a:r>
          </a:p>
        </p:txBody>
      </p:sp>
    </p:spTree>
    <p:extLst>
      <p:ext uri="{BB962C8B-B14F-4D97-AF65-F5344CB8AC3E}">
        <p14:creationId xmlns:p14="http://schemas.microsoft.com/office/powerpoint/2010/main" val="871249969"/>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599440" y="777252"/>
            <a:ext cx="4135120" cy="3831818"/>
          </a:xfrm>
          <a:prstGeom prst="rect">
            <a:avLst/>
          </a:prstGeom>
          <a:noFill/>
        </p:spPr>
        <p:txBody>
          <a:bodyPr wrap="square" rtlCol="0">
            <a:spAutoFit/>
          </a:bodyPr>
          <a:lstStyle/>
          <a:p>
            <a:pPr marL="285750" indent="-285750">
              <a:lnSpc>
                <a:spcPct val="150000"/>
              </a:lnSpc>
              <a:buFont typeface="Arial" charset="0"/>
              <a:buChar char="•"/>
            </a:pPr>
            <a:r>
              <a:rPr lang="en-US" dirty="0" smtClean="0"/>
              <a:t>Data preprocessing</a:t>
            </a:r>
          </a:p>
          <a:p>
            <a:pPr marL="285750" indent="-285750">
              <a:lnSpc>
                <a:spcPct val="150000"/>
              </a:lnSpc>
              <a:buFont typeface="Arial" charset="0"/>
              <a:buChar char="•"/>
            </a:pPr>
            <a:r>
              <a:rPr lang="en-US" dirty="0" smtClean="0"/>
              <a:t>Build inputs</a:t>
            </a:r>
            <a:endParaRPr lang="en-US" dirty="0"/>
          </a:p>
          <a:p>
            <a:pPr marL="285750" indent="-285750">
              <a:lnSpc>
                <a:spcPct val="150000"/>
              </a:lnSpc>
              <a:buFont typeface="Arial" charset="0"/>
              <a:buChar char="•"/>
            </a:pPr>
            <a:r>
              <a:rPr lang="en-US" dirty="0"/>
              <a:t>Hash </a:t>
            </a:r>
            <a:r>
              <a:rPr lang="en-US" dirty="0" smtClean="0"/>
              <a:t>categorical features</a:t>
            </a:r>
            <a:endParaRPr lang="en-US" dirty="0"/>
          </a:p>
          <a:p>
            <a:pPr marL="285750" indent="-285750">
              <a:lnSpc>
                <a:spcPct val="150000"/>
              </a:lnSpc>
              <a:buFont typeface="Arial" charset="0"/>
              <a:buChar char="•"/>
            </a:pPr>
            <a:r>
              <a:rPr lang="en-US" dirty="0"/>
              <a:t>Create </a:t>
            </a:r>
            <a:r>
              <a:rPr lang="en-US" dirty="0" err="1"/>
              <a:t>embeddings</a:t>
            </a:r>
            <a:r>
              <a:rPr lang="en-US" dirty="0"/>
              <a:t> of sparse features for the deep </a:t>
            </a:r>
            <a:r>
              <a:rPr lang="en-US" dirty="0" smtClean="0"/>
              <a:t>model</a:t>
            </a:r>
            <a:endParaRPr lang="en-US" dirty="0"/>
          </a:p>
          <a:p>
            <a:pPr marL="285750" indent="-285750">
              <a:lnSpc>
                <a:spcPct val="150000"/>
              </a:lnSpc>
              <a:buFont typeface="Arial" charset="0"/>
              <a:buChar char="•"/>
            </a:pPr>
            <a:r>
              <a:rPr lang="en-US" dirty="0"/>
              <a:t>Define features for both the deep and the wide part of the </a:t>
            </a:r>
            <a:r>
              <a:rPr lang="en-US" dirty="0" smtClean="0"/>
              <a:t>model</a:t>
            </a:r>
            <a:endParaRPr lang="en-US" dirty="0"/>
          </a:p>
          <a:p>
            <a:pPr marL="285750" indent="-285750">
              <a:lnSpc>
                <a:spcPct val="150000"/>
              </a:lnSpc>
              <a:buFont typeface="Arial" charset="0"/>
              <a:buChar char="•"/>
            </a:pPr>
            <a:r>
              <a:rPr lang="en-US" dirty="0"/>
              <a:t>Train and validate the </a:t>
            </a:r>
            <a:r>
              <a:rPr lang="en-US" dirty="0" smtClean="0"/>
              <a:t>model</a:t>
            </a:r>
            <a:endParaRPr lang="en-US" dirty="0"/>
          </a:p>
        </p:txBody>
      </p:sp>
      <p:sp>
        <p:nvSpPr>
          <p:cNvPr id="2" name="Right Brace 1"/>
          <p:cNvSpPr/>
          <p:nvPr/>
        </p:nvSpPr>
        <p:spPr>
          <a:xfrm>
            <a:off x="4734560" y="1381760"/>
            <a:ext cx="203200" cy="263144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733975" y="2479389"/>
            <a:ext cx="2580640" cy="355482"/>
          </a:xfrm>
          <a:prstGeom prst="rect">
            <a:avLst/>
          </a:prstGeom>
          <a:noFill/>
        </p:spPr>
        <p:txBody>
          <a:bodyPr wrap="square" rtlCol="0">
            <a:spAutoFit/>
          </a:bodyPr>
          <a:lstStyle/>
          <a:p>
            <a:pPr>
              <a:lnSpc>
                <a:spcPct val="95000"/>
              </a:lnSpc>
              <a:spcBef>
                <a:spcPts val="400"/>
              </a:spcBef>
            </a:pPr>
            <a:r>
              <a:rPr lang="en-US" b="1" dirty="0" smtClean="0">
                <a:ln w="0"/>
                <a:solidFill>
                  <a:srgbClr val="FF0000"/>
                </a:solidFill>
                <a:effectLst>
                  <a:outerShdw blurRad="38100" dist="25400" dir="5400000" algn="ctr" rotWithShape="0">
                    <a:srgbClr val="6E747A">
                      <a:alpha val="43000"/>
                    </a:srgbClr>
                  </a:outerShdw>
                </a:effectLst>
              </a:rPr>
              <a:t>Preparing the inputs</a:t>
            </a:r>
          </a:p>
        </p:txBody>
      </p:sp>
      <p:sp>
        <p:nvSpPr>
          <p:cNvPr id="9" name="Right Brace 8"/>
          <p:cNvSpPr/>
          <p:nvPr/>
        </p:nvSpPr>
        <p:spPr>
          <a:xfrm>
            <a:off x="4734560" y="4107935"/>
            <a:ext cx="203200" cy="406400"/>
          </a:xfrm>
          <a:prstGeom prst="righ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5496560" y="3829977"/>
            <a:ext cx="3373120" cy="962315"/>
          </a:xfrm>
          <a:prstGeom prst="rect">
            <a:avLst/>
          </a:prstGeom>
        </p:spPr>
        <p:txBody>
          <a:bodyPr wrap="square">
            <a:spAutoFit/>
          </a:bodyPr>
          <a:lstStyle/>
          <a:p>
            <a:pPr>
              <a:lnSpc>
                <a:spcPct val="95000"/>
              </a:lnSpc>
              <a:spcBef>
                <a:spcPts val="400"/>
              </a:spcBef>
            </a:pPr>
            <a:r>
              <a:rPr lang="en-US" sz="1400" b="1" dirty="0">
                <a:solidFill>
                  <a:srgbClr val="231F20"/>
                </a:solidFill>
              </a:rPr>
              <a:t>model = </a:t>
            </a:r>
            <a:r>
              <a:rPr lang="en-US" sz="1400" b="1" dirty="0" err="1">
                <a:solidFill>
                  <a:srgbClr val="231F20"/>
                </a:solidFill>
              </a:rPr>
              <a:t>tf.contrib.learn.DNNLinearCombinedClassifier</a:t>
            </a:r>
            <a:r>
              <a:rPr lang="en-US" sz="1400" b="1" dirty="0" smtClean="0">
                <a:solidFill>
                  <a:srgbClr val="231F20"/>
                </a:solidFill>
              </a:rPr>
              <a:t>(</a:t>
            </a:r>
            <a:r>
              <a:rPr lang="mr-IN" sz="1400" b="1" dirty="0" smtClean="0">
                <a:solidFill>
                  <a:srgbClr val="231F20"/>
                </a:solidFill>
              </a:rPr>
              <a:t>…</a:t>
            </a:r>
            <a:r>
              <a:rPr lang="de-DE" sz="1400" b="1" dirty="0">
                <a:solidFill>
                  <a:srgbClr val="231F20"/>
                </a:solidFill>
              </a:rPr>
              <a:t>...</a:t>
            </a:r>
            <a:endParaRPr lang="en-US" sz="1400" b="1" dirty="0">
              <a:solidFill>
                <a:srgbClr val="231F20"/>
              </a:solidFill>
            </a:endParaRPr>
          </a:p>
          <a:p>
            <a:pPr>
              <a:lnSpc>
                <a:spcPct val="95000"/>
              </a:lnSpc>
              <a:spcBef>
                <a:spcPts val="400"/>
              </a:spcBef>
            </a:pPr>
            <a:r>
              <a:rPr lang="en-US" sz="1400" b="1" dirty="0">
                <a:solidFill>
                  <a:srgbClr val="231F20"/>
                </a:solidFill>
              </a:rPr>
              <a:t>    )</a:t>
            </a:r>
          </a:p>
        </p:txBody>
      </p:sp>
      <p:sp>
        <p:nvSpPr>
          <p:cNvPr id="11" name="Rectangle 10"/>
          <p:cNvSpPr/>
          <p:nvPr/>
        </p:nvSpPr>
        <p:spPr>
          <a:xfrm>
            <a:off x="5046831" y="1401515"/>
            <a:ext cx="3954929" cy="923330"/>
          </a:xfrm>
          <a:prstGeom prst="rect">
            <a:avLst/>
          </a:prstGeom>
          <a:noFill/>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Big chunk !</a:t>
            </a:r>
            <a:endParaRPr 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0831471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hqprint">
            <a:alphaModFix amt="50000"/>
            <a:extLst>
              <a:ext uri="{28A0092B-C50C-407E-A947-70E740481C1C}">
                <a14:useLocalDpi xmlns:a14="http://schemas.microsoft.com/office/drawing/2010/main"/>
              </a:ext>
            </a:extLst>
          </a:blip>
          <a:srcRect t="23295"/>
          <a:stretch/>
        </p:blipFill>
        <p:spPr>
          <a:xfrm>
            <a:off x="-4" y="0"/>
            <a:ext cx="9144004" cy="5143499"/>
          </a:xfrm>
          <a:prstGeom prst="rect">
            <a:avLst/>
          </a:prstGeom>
        </p:spPr>
      </p:pic>
      <p:sp>
        <p:nvSpPr>
          <p:cNvPr id="11" name="Rectangle 10"/>
          <p:cNvSpPr/>
          <p:nvPr/>
        </p:nvSpPr>
        <p:spPr>
          <a:xfrm>
            <a:off x="0" y="4545562"/>
            <a:ext cx="9144000" cy="5979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pic>
        <p:nvPicPr>
          <p:cNvPr id="6" name="Picture 5"/>
          <p:cNvPicPr>
            <a:picLocks noChangeAspect="1"/>
          </p:cNvPicPr>
          <p:nvPr/>
        </p:nvPicPr>
        <p:blipFill rotWithShape="1">
          <a:blip r:embed="rId2" cstate="hqprint">
            <a:alphaModFix amt="50000"/>
            <a:extLst>
              <a:ext uri="{28A0092B-C50C-407E-A947-70E740481C1C}">
                <a14:useLocalDpi xmlns:a14="http://schemas.microsoft.com/office/drawing/2010/main"/>
              </a:ext>
            </a:extLst>
          </a:blip>
          <a:srcRect t="23295"/>
          <a:stretch/>
        </p:blipFill>
        <p:spPr>
          <a:xfrm>
            <a:off x="-2" y="0"/>
            <a:ext cx="9144004" cy="5143499"/>
          </a:xfrm>
          <a:prstGeom prst="rect">
            <a:avLst/>
          </a:prstGeom>
        </p:spPr>
      </p:pic>
      <p:sp>
        <p:nvSpPr>
          <p:cNvPr id="7" name="Rectangle 6"/>
          <p:cNvSpPr/>
          <p:nvPr/>
        </p:nvSpPr>
        <p:spPr>
          <a:xfrm>
            <a:off x="2" y="1019577"/>
            <a:ext cx="9144000" cy="3397698"/>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8" name="TextBox 7"/>
          <p:cNvSpPr txBox="1"/>
          <p:nvPr/>
        </p:nvSpPr>
        <p:spPr>
          <a:xfrm>
            <a:off x="837963" y="1239118"/>
            <a:ext cx="802640" cy="1092607"/>
          </a:xfrm>
          <a:prstGeom prst="rect">
            <a:avLst/>
          </a:prstGeom>
          <a:noFill/>
        </p:spPr>
        <p:txBody>
          <a:bodyPr wrap="square" rtlCol="0" anchor="b">
            <a:spAutoFit/>
          </a:bodyPr>
          <a:lstStyle/>
          <a:p>
            <a:pPr>
              <a:lnSpc>
                <a:spcPct val="110000"/>
              </a:lnSpc>
              <a:spcBef>
                <a:spcPts val="400"/>
              </a:spcBef>
            </a:pPr>
            <a:r>
              <a:rPr lang="en-US" sz="6000" b="1" spc="-300" dirty="0">
                <a:solidFill>
                  <a:schemeClr val="accent1">
                    <a:lumMod val="40000"/>
                    <a:lumOff val="60000"/>
                  </a:schemeClr>
                </a:solidFill>
              </a:rPr>
              <a:t>“</a:t>
            </a:r>
          </a:p>
        </p:txBody>
      </p:sp>
      <p:cxnSp>
        <p:nvCxnSpPr>
          <p:cNvPr id="9" name="Straight Connector 8"/>
          <p:cNvCxnSpPr/>
          <p:nvPr/>
        </p:nvCxnSpPr>
        <p:spPr>
          <a:xfrm>
            <a:off x="456032" y="1361872"/>
            <a:ext cx="0" cy="2554597"/>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68058" y="3324668"/>
            <a:ext cx="802640" cy="1092607"/>
          </a:xfrm>
          <a:prstGeom prst="rect">
            <a:avLst/>
          </a:prstGeom>
          <a:noFill/>
        </p:spPr>
        <p:txBody>
          <a:bodyPr wrap="square" rtlCol="0" anchor="b">
            <a:spAutoFit/>
          </a:bodyPr>
          <a:lstStyle/>
          <a:p>
            <a:pPr>
              <a:lnSpc>
                <a:spcPct val="110000"/>
              </a:lnSpc>
              <a:spcBef>
                <a:spcPts val="400"/>
              </a:spcBef>
            </a:pPr>
            <a:r>
              <a:rPr lang="en-US" sz="6000" b="1" spc="-300" dirty="0">
                <a:solidFill>
                  <a:schemeClr val="accent1">
                    <a:lumMod val="40000"/>
                    <a:lumOff val="60000"/>
                  </a:schemeClr>
                </a:solidFill>
              </a:rPr>
              <a:t>’’</a:t>
            </a:r>
          </a:p>
        </p:txBody>
      </p:sp>
      <p:sp>
        <p:nvSpPr>
          <p:cNvPr id="14" name="Text Placeholder 3"/>
          <p:cNvSpPr txBox="1">
            <a:spLocks/>
          </p:cNvSpPr>
          <p:nvPr/>
        </p:nvSpPr>
        <p:spPr>
          <a:xfrm>
            <a:off x="897095" y="1851567"/>
            <a:ext cx="7436597" cy="1477328"/>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i="1" dirty="0">
                <a:solidFill>
                  <a:schemeClr val="bg1"/>
                </a:solidFill>
              </a:rPr>
              <a:t>A</a:t>
            </a:r>
            <a:r>
              <a:rPr lang="en-US" sz="1600" i="1" dirty="0" smtClean="0">
                <a:solidFill>
                  <a:schemeClr val="bg1"/>
                </a:solidFill>
              </a:rPr>
              <a:t> </a:t>
            </a:r>
            <a:r>
              <a:rPr lang="en-US" sz="1600" i="1" dirty="0">
                <a:solidFill>
                  <a:schemeClr val="bg1"/>
                </a:solidFill>
              </a:rPr>
              <a:t>family of methods that enable filtering through large observation and information space in order to provide recommendations in the information space [whether] that user does [or does] not have any observation, where the information space is all of the available items that the user could choose or select and observation space is what user experienced or observed so far. </a:t>
            </a:r>
          </a:p>
        </p:txBody>
      </p:sp>
      <p:sp>
        <p:nvSpPr>
          <p:cNvPr id="15" name="Text Placeholder 4"/>
          <p:cNvSpPr txBox="1">
            <a:spLocks/>
          </p:cNvSpPr>
          <p:nvPr/>
        </p:nvSpPr>
        <p:spPr>
          <a:xfrm>
            <a:off x="456032" y="4044943"/>
            <a:ext cx="8178170" cy="253007"/>
          </a:xfrm>
          <a:prstGeom prst="rect">
            <a:avLst/>
          </a:prstGeom>
        </p:spPr>
        <p:txBody>
          <a:bodyPr lIns="0"/>
          <a:lst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pPr marL="0" indent="0" algn="r">
              <a:buNone/>
            </a:pPr>
            <a:r>
              <a:rPr lang="en-US" i="1" dirty="0" err="1">
                <a:solidFill>
                  <a:schemeClr val="bg1"/>
                </a:solidFill>
              </a:rPr>
              <a:t>Bugra</a:t>
            </a:r>
            <a:r>
              <a:rPr lang="en-US" i="1" dirty="0">
                <a:solidFill>
                  <a:schemeClr val="bg1"/>
                </a:solidFill>
              </a:rPr>
              <a:t> </a:t>
            </a:r>
            <a:r>
              <a:rPr lang="en-US" i="1" dirty="0" err="1" smtClean="0">
                <a:solidFill>
                  <a:schemeClr val="bg1"/>
                </a:solidFill>
              </a:rPr>
              <a:t>Akyildiz</a:t>
            </a:r>
            <a:r>
              <a:rPr lang="en-US" i="1" dirty="0" smtClean="0">
                <a:solidFill>
                  <a:schemeClr val="bg1"/>
                </a:solidFill>
              </a:rPr>
              <a:t> on Recommender Systems</a:t>
            </a:r>
            <a:endParaRPr lang="en-US" i="1" dirty="0">
              <a:solidFill>
                <a:schemeClr val="bg1"/>
              </a:solidFill>
            </a:endParaRPr>
          </a:p>
        </p:txBody>
      </p:sp>
      <p:sp>
        <p:nvSpPr>
          <p:cNvPr id="2" name="Rectangle 1"/>
          <p:cNvSpPr/>
          <p:nvPr/>
        </p:nvSpPr>
        <p:spPr>
          <a:xfrm>
            <a:off x="3403138" y="4934391"/>
            <a:ext cx="5740862" cy="215444"/>
          </a:xfrm>
          <a:prstGeom prst="rect">
            <a:avLst/>
          </a:prstGeom>
        </p:spPr>
        <p:txBody>
          <a:bodyPr wrap="square">
            <a:spAutoFit/>
          </a:bodyPr>
          <a:lstStyle/>
          <a:p>
            <a:r>
              <a:rPr lang="en-US" sz="800" dirty="0">
                <a:solidFill>
                  <a:schemeClr val="tx1">
                    <a:lumMod val="60000"/>
                    <a:lumOff val="40000"/>
                  </a:schemeClr>
                </a:solidFill>
              </a:rPr>
              <a:t>https://</a:t>
            </a:r>
            <a:r>
              <a:rPr lang="en-US" sz="800" dirty="0" err="1">
                <a:solidFill>
                  <a:schemeClr val="tx1">
                    <a:lumMod val="60000"/>
                    <a:lumOff val="40000"/>
                  </a:schemeClr>
                </a:solidFill>
              </a:rPr>
              <a:t>bugra.github.io</a:t>
            </a:r>
            <a:r>
              <a:rPr lang="en-US" sz="800" dirty="0">
                <a:solidFill>
                  <a:schemeClr val="tx1">
                    <a:lumMod val="60000"/>
                    <a:lumOff val="40000"/>
                  </a:schemeClr>
                </a:solidFill>
              </a:rPr>
              <a:t>/work/notes/2014-04-19/alternating-least-squares-method-for-collaborative-filtering/</a:t>
            </a:r>
          </a:p>
        </p:txBody>
      </p:sp>
    </p:spTree>
    <p:extLst>
      <p:ext uri="{BB962C8B-B14F-4D97-AF65-F5344CB8AC3E}">
        <p14:creationId xmlns:p14="http://schemas.microsoft.com/office/powerpoint/2010/main" val="144849628"/>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2806124"/>
            <a:ext cx="8490050" cy="364635"/>
          </a:xfrm>
          <a:prstGeom prst="rect">
            <a:avLst/>
          </a:prstGeom>
          <a:noFill/>
          <a:ln w="19050">
            <a:solidFill>
              <a:schemeClr val="accent1"/>
            </a:solidFill>
            <a:prstDash val="solid"/>
          </a:ln>
          <a:extLst>
            <a:ext uri="{909E8E84-426E-40dd-AFC4-6F175D3DCCD1}">
              <a14:hiddenFill xmlns=""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776829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Matrix Factorization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1727200"/>
            <a:ext cx="7589520" cy="923330"/>
          </a:xfrm>
          <a:prstGeom prst="rect">
            <a:avLst/>
          </a:prstGeom>
          <a:noFill/>
        </p:spPr>
        <p:txBody>
          <a:bodyPr wrap="square" rtlCol="0">
            <a:spAutoFit/>
          </a:bodyPr>
          <a:lstStyle/>
          <a:p>
            <a:pPr marL="285750" indent="-285750">
              <a:lnSpc>
                <a:spcPct val="150000"/>
              </a:lnSpc>
              <a:buFont typeface="Arial" charset="0"/>
              <a:buChar char="•"/>
            </a:pPr>
            <a:r>
              <a:rPr lang="en-US" dirty="0" smtClean="0"/>
              <a:t>Demonstrate how to use </a:t>
            </a:r>
            <a:r>
              <a:rPr lang="en-US" dirty="0"/>
              <a:t>the </a:t>
            </a:r>
            <a:r>
              <a:rPr lang="en-US" dirty="0" err="1" smtClean="0"/>
              <a:t>tensorflow</a:t>
            </a:r>
            <a:r>
              <a:rPr lang="en-US" dirty="0" smtClean="0"/>
              <a:t> lower </a:t>
            </a:r>
            <a:r>
              <a:rPr lang="en-US" dirty="0"/>
              <a:t>API to </a:t>
            </a:r>
            <a:r>
              <a:rPr lang="en-US" dirty="0" smtClean="0"/>
              <a:t>build a DNN model from scratch. </a:t>
            </a:r>
            <a:endParaRPr lang="en-US" dirty="0"/>
          </a:p>
        </p:txBody>
      </p:sp>
    </p:spTree>
    <p:extLst>
      <p:ext uri="{BB962C8B-B14F-4D97-AF65-F5344CB8AC3E}">
        <p14:creationId xmlns:p14="http://schemas.microsoft.com/office/powerpoint/2010/main" val="1219300329"/>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not only to get a single prediction value, but also to know the probability distribution of the prediction.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67" y="2232926"/>
            <a:ext cx="8554720" cy="2001804"/>
          </a:xfrm>
          <a:prstGeom prst="rect">
            <a:avLst/>
          </a:prstGeom>
        </p:spPr>
      </p:pic>
      <p:sp>
        <p:nvSpPr>
          <p:cNvPr id="9" name="Rectangle 8"/>
          <p:cNvSpPr/>
          <p:nvPr/>
        </p:nvSpPr>
        <p:spPr>
          <a:xfrm>
            <a:off x="6136640" y="2222766"/>
            <a:ext cx="2871047" cy="2115554"/>
          </a:xfrm>
          <a:prstGeom prst="rect">
            <a:avLst/>
          </a:prstGeom>
          <a:solidFill>
            <a:schemeClr val="accent1">
              <a:alpha val="0"/>
            </a:schemeClr>
          </a:solidFill>
          <a:ln w="31750">
            <a:solidFill>
              <a:schemeClr val="tx2"/>
            </a:solidFill>
            <a:miter lim="800000"/>
            <a:headEnd/>
            <a:tailEnd/>
          </a:ln>
          <a:effectLst>
            <a:glow>
              <a:schemeClr val="accent1">
                <a:alpha val="0"/>
              </a:scheme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1" name="Rectangle 10"/>
          <p:cNvSpPr/>
          <p:nvPr/>
        </p:nvSpPr>
        <p:spPr>
          <a:xfrm>
            <a:off x="5557519" y="2214761"/>
            <a:ext cx="579121" cy="2115554"/>
          </a:xfrm>
          <a:prstGeom prst="rect">
            <a:avLst/>
          </a:prstGeom>
          <a:solidFill>
            <a:srgbClr val="FF0000">
              <a:alpha val="0"/>
            </a:srgbClr>
          </a:solidFill>
          <a:ln w="31750">
            <a:solidFill>
              <a:srgbClr val="FF0066"/>
            </a:solidFill>
            <a:miter lim="800000"/>
            <a:headEnd/>
            <a:tailEnd/>
          </a:ln>
          <a:effectLst>
            <a:glow>
              <a:srgbClr val="FF0000">
                <a:alpha val="0"/>
              </a:srgb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0" name="Rectangle 9"/>
          <p:cNvSpPr/>
          <p:nvPr/>
        </p:nvSpPr>
        <p:spPr>
          <a:xfrm>
            <a:off x="2866193" y="4473383"/>
            <a:ext cx="3270447" cy="369332"/>
          </a:xfrm>
          <a:prstGeom prst="rect">
            <a:avLst/>
          </a:prstGeom>
        </p:spPr>
        <p:txBody>
          <a:bodyPr wrap="none">
            <a:spAutoFit/>
          </a:bodyPr>
          <a:lstStyle/>
          <a:p>
            <a:r>
              <a:rPr lang="en-US">
                <a:solidFill>
                  <a:schemeClr val="tx2"/>
                </a:solidFill>
              </a:rPr>
              <a:t>DNN Accuracy: 50.559383%</a:t>
            </a:r>
          </a:p>
        </p:txBody>
      </p:sp>
    </p:spTree>
    <p:extLst>
      <p:ext uri="{BB962C8B-B14F-4D97-AF65-F5344CB8AC3E}">
        <p14:creationId xmlns:p14="http://schemas.microsoft.com/office/powerpoint/2010/main" val="220787638"/>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Advantage</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With this additional probability information we can assess the risks and certainty of our result. </a:t>
            </a:r>
          </a:p>
        </p:txBody>
      </p:sp>
      <p:pic>
        <p:nvPicPr>
          <p:cNvPr id="2" name="Picture 1"/>
          <p:cNvPicPr>
            <a:picLocks noChangeAspect="1"/>
          </p:cNvPicPr>
          <p:nvPr/>
        </p:nvPicPr>
        <p:blipFill>
          <a:blip r:embed="rId3"/>
          <a:stretch>
            <a:fillRect/>
          </a:stretch>
        </p:blipFill>
        <p:spPr>
          <a:xfrm>
            <a:off x="5679086" y="2585778"/>
            <a:ext cx="2332074" cy="2133600"/>
          </a:xfrm>
          <a:prstGeom prst="rect">
            <a:avLst/>
          </a:prstGeom>
        </p:spPr>
      </p:pic>
      <p:pic>
        <p:nvPicPr>
          <p:cNvPr id="10" name="Picture 9"/>
          <p:cNvPicPr>
            <a:picLocks noChangeAspect="1"/>
          </p:cNvPicPr>
          <p:nvPr/>
        </p:nvPicPr>
        <p:blipFill>
          <a:blip r:embed="rId4"/>
          <a:stretch>
            <a:fillRect/>
          </a:stretch>
        </p:blipFill>
        <p:spPr>
          <a:xfrm>
            <a:off x="895778" y="2585778"/>
            <a:ext cx="4279323" cy="2133600"/>
          </a:xfrm>
          <a:prstGeom prst="rect">
            <a:avLst/>
          </a:prstGeom>
        </p:spPr>
      </p:pic>
      <p:pic>
        <p:nvPicPr>
          <p:cNvPr id="11" name="Picture 10"/>
          <p:cNvPicPr>
            <a:picLocks noChangeAspect="1"/>
          </p:cNvPicPr>
          <p:nvPr/>
        </p:nvPicPr>
        <p:blipFill>
          <a:blip r:embed="rId5"/>
          <a:stretch>
            <a:fillRect/>
          </a:stretch>
        </p:blipFill>
        <p:spPr>
          <a:xfrm>
            <a:off x="4466507" y="1973953"/>
            <a:ext cx="730885" cy="592609"/>
          </a:xfrm>
          <a:prstGeom prst="rect">
            <a:avLst/>
          </a:prstGeom>
        </p:spPr>
      </p:pic>
      <p:pic>
        <p:nvPicPr>
          <p:cNvPr id="12" name="Picture 11"/>
          <p:cNvPicPr>
            <a:picLocks noChangeAspect="1"/>
          </p:cNvPicPr>
          <p:nvPr/>
        </p:nvPicPr>
        <p:blipFill>
          <a:blip r:embed="rId6"/>
          <a:stretch>
            <a:fillRect/>
          </a:stretch>
        </p:blipFill>
        <p:spPr>
          <a:xfrm>
            <a:off x="7833815" y="1973953"/>
            <a:ext cx="592609" cy="592609"/>
          </a:xfrm>
          <a:prstGeom prst="rect">
            <a:avLst/>
          </a:prstGeom>
        </p:spPr>
      </p:pic>
    </p:spTree>
    <p:extLst>
      <p:ext uri="{BB962C8B-B14F-4D97-AF65-F5344CB8AC3E}">
        <p14:creationId xmlns:p14="http://schemas.microsoft.com/office/powerpoint/2010/main" val="1402669904"/>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2563713" y="2613597"/>
            <a:ext cx="408583" cy="1372954"/>
          </a:xfrm>
          <a:prstGeom prst="rect">
            <a:avLst/>
          </a:prstGeom>
          <a:solidFill>
            <a:schemeClr val="accent1">
              <a:lumMod val="40000"/>
              <a:lumOff val="6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8" name="Rectangle 77"/>
          <p:cNvSpPr/>
          <p:nvPr/>
        </p:nvSpPr>
        <p:spPr>
          <a:xfrm>
            <a:off x="2563713" y="1071440"/>
            <a:ext cx="408583" cy="1372954"/>
          </a:xfrm>
          <a:prstGeom prst="rect">
            <a:avLst/>
          </a:prstGeom>
          <a:solidFill>
            <a:schemeClr val="accent1">
              <a:lumMod val="40000"/>
              <a:lumOff val="60000"/>
            </a:schemeClr>
          </a:solidFill>
          <a:ln w="9525">
            <a:solidFill>
              <a:srgbClr val="FFFF00"/>
            </a:solid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6" name="Rectangle 65"/>
          <p:cNvSpPr/>
          <p:nvPr/>
        </p:nvSpPr>
        <p:spPr>
          <a:xfrm>
            <a:off x="4986179" y="1399589"/>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4" name="Rectangle 63"/>
          <p:cNvSpPr/>
          <p:nvPr/>
        </p:nvSpPr>
        <p:spPr>
          <a:xfrm>
            <a:off x="3396218" y="1401711"/>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5" name="Rectangle 64"/>
          <p:cNvSpPr/>
          <p:nvPr/>
        </p:nvSpPr>
        <p:spPr>
          <a:xfrm>
            <a:off x="4217313" y="1399589"/>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 name="Title 2"/>
          <p:cNvSpPr>
            <a:spLocks noGrp="1"/>
          </p:cNvSpPr>
          <p:nvPr>
            <p:ph type="title"/>
          </p:nvPr>
        </p:nvSpPr>
        <p:spPr/>
        <p:txBody>
          <a:bodyPr/>
          <a:lstStyle/>
          <a:p>
            <a:r>
              <a:rPr lang="en-US" dirty="0" smtClean="0"/>
              <a:t>The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grpSp>
        <p:nvGrpSpPr>
          <p:cNvPr id="26" name="Group 25"/>
          <p:cNvGrpSpPr/>
          <p:nvPr/>
        </p:nvGrpSpPr>
        <p:grpSpPr>
          <a:xfrm>
            <a:off x="5843112" y="1464768"/>
            <a:ext cx="304800" cy="1912728"/>
            <a:chOff x="5252720" y="960090"/>
            <a:chExt cx="304800" cy="1912728"/>
          </a:xfrm>
        </p:grpSpPr>
        <p:sp>
          <p:nvSpPr>
            <p:cNvPr id="5" name="Oval 4"/>
            <p:cNvSpPr/>
            <p:nvPr/>
          </p:nvSpPr>
          <p:spPr>
            <a:xfrm>
              <a:off x="5252720" y="960090"/>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2" name="Oval 11"/>
            <p:cNvSpPr/>
            <p:nvPr/>
          </p:nvSpPr>
          <p:spPr>
            <a:xfrm>
              <a:off x="5252720" y="1344654"/>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Oval 12"/>
            <p:cNvSpPr/>
            <p:nvPr/>
          </p:nvSpPr>
          <p:spPr>
            <a:xfrm>
              <a:off x="5252720" y="1754145"/>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4" name="Oval 13"/>
            <p:cNvSpPr/>
            <p:nvPr/>
          </p:nvSpPr>
          <p:spPr>
            <a:xfrm>
              <a:off x="5252720" y="2568018"/>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5" name="Oval 14"/>
            <p:cNvSpPr/>
            <p:nvPr/>
          </p:nvSpPr>
          <p:spPr>
            <a:xfrm>
              <a:off x="5252720" y="2161081"/>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22" name="Oval 21"/>
          <p:cNvSpPr/>
          <p:nvPr/>
        </p:nvSpPr>
        <p:spPr>
          <a:xfrm>
            <a:off x="5063014" y="1583868"/>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3" name="Oval 22"/>
          <p:cNvSpPr/>
          <p:nvPr/>
        </p:nvSpPr>
        <p:spPr>
          <a:xfrm>
            <a:off x="5063014" y="19933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 name="Oval 23"/>
          <p:cNvSpPr/>
          <p:nvPr/>
        </p:nvSpPr>
        <p:spPr>
          <a:xfrm>
            <a:off x="5063014"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5" name="Oval 24"/>
          <p:cNvSpPr/>
          <p:nvPr/>
        </p:nvSpPr>
        <p:spPr>
          <a:xfrm>
            <a:off x="5063014" y="24002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8" name="Oval 27"/>
          <p:cNvSpPr/>
          <p:nvPr/>
        </p:nvSpPr>
        <p:spPr>
          <a:xfrm>
            <a:off x="4282916" y="1583868"/>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9" name="Oval 28"/>
          <p:cNvSpPr/>
          <p:nvPr/>
        </p:nvSpPr>
        <p:spPr>
          <a:xfrm>
            <a:off x="4282916" y="19933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1" name="Oval 30"/>
          <p:cNvSpPr/>
          <p:nvPr/>
        </p:nvSpPr>
        <p:spPr>
          <a:xfrm>
            <a:off x="4282916" y="24002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8" name="Oval 17"/>
          <p:cNvSpPr/>
          <p:nvPr/>
        </p:nvSpPr>
        <p:spPr>
          <a:xfrm>
            <a:off x="3461821" y="16072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9" name="Oval 18"/>
          <p:cNvSpPr/>
          <p:nvPr/>
        </p:nvSpPr>
        <p:spPr>
          <a:xfrm>
            <a:off x="3461821" y="2421132"/>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0" name="Oval 19"/>
          <p:cNvSpPr/>
          <p:nvPr/>
        </p:nvSpPr>
        <p:spPr>
          <a:xfrm>
            <a:off x="3461821" y="20141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9" name="Oval 48"/>
          <p:cNvSpPr/>
          <p:nvPr/>
        </p:nvSpPr>
        <p:spPr>
          <a:xfrm>
            <a:off x="3461821"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4" name="TextBox 53"/>
          <p:cNvSpPr txBox="1"/>
          <p:nvPr/>
        </p:nvSpPr>
        <p:spPr>
          <a:xfrm>
            <a:off x="3413045" y="2627955"/>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sp>
        <p:nvSpPr>
          <p:cNvPr id="57" name="Oval 56"/>
          <p:cNvSpPr/>
          <p:nvPr/>
        </p:nvSpPr>
        <p:spPr>
          <a:xfrm>
            <a:off x="4282916"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8" name="TextBox 57"/>
          <p:cNvSpPr txBox="1"/>
          <p:nvPr/>
        </p:nvSpPr>
        <p:spPr>
          <a:xfrm>
            <a:off x="4225687" y="2635524"/>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sp>
        <p:nvSpPr>
          <p:cNvPr id="59" name="TextBox 58"/>
          <p:cNvSpPr txBox="1"/>
          <p:nvPr/>
        </p:nvSpPr>
        <p:spPr>
          <a:xfrm>
            <a:off x="4988361" y="2619582"/>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grpSp>
        <p:nvGrpSpPr>
          <p:cNvPr id="73" name="Group 72"/>
          <p:cNvGrpSpPr/>
          <p:nvPr/>
        </p:nvGrpSpPr>
        <p:grpSpPr>
          <a:xfrm>
            <a:off x="2610960" y="1176931"/>
            <a:ext cx="304800" cy="1118673"/>
            <a:chOff x="4514929" y="1607259"/>
            <a:chExt cx="304800" cy="1118673"/>
          </a:xfrm>
        </p:grpSpPr>
        <p:sp>
          <p:nvSpPr>
            <p:cNvPr id="39" name="Oval 38"/>
            <p:cNvSpPr/>
            <p:nvPr/>
          </p:nvSpPr>
          <p:spPr>
            <a:xfrm>
              <a:off x="4514929" y="2421132"/>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0" name="Oval 39"/>
            <p:cNvSpPr/>
            <p:nvPr/>
          </p:nvSpPr>
          <p:spPr>
            <a:xfrm>
              <a:off x="4514929" y="2014195"/>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0" name="Oval 59"/>
            <p:cNvSpPr/>
            <p:nvPr/>
          </p:nvSpPr>
          <p:spPr>
            <a:xfrm>
              <a:off x="4514929" y="1607259"/>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67" name="TextBox 66"/>
          <p:cNvSpPr txBox="1"/>
          <p:nvPr/>
        </p:nvSpPr>
        <p:spPr>
          <a:xfrm>
            <a:off x="3218993" y="924026"/>
            <a:ext cx="736025"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Relu</a:t>
            </a:r>
            <a:endParaRPr lang="en-US" sz="1400" b="1" dirty="0" smtClean="0">
              <a:solidFill>
                <a:srgbClr val="231F20"/>
              </a:solidFill>
            </a:endParaRPr>
          </a:p>
        </p:txBody>
      </p:sp>
      <p:sp>
        <p:nvSpPr>
          <p:cNvPr id="68" name="TextBox 67"/>
          <p:cNvSpPr txBox="1"/>
          <p:nvPr/>
        </p:nvSpPr>
        <p:spPr>
          <a:xfrm>
            <a:off x="4078535" y="924026"/>
            <a:ext cx="736025"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Relu</a:t>
            </a:r>
            <a:endParaRPr lang="en-US" sz="1400" b="1" dirty="0" smtClean="0">
              <a:solidFill>
                <a:srgbClr val="231F20"/>
              </a:solidFill>
            </a:endParaRPr>
          </a:p>
        </p:txBody>
      </p:sp>
      <p:sp>
        <p:nvSpPr>
          <p:cNvPr id="69" name="TextBox 68"/>
          <p:cNvSpPr txBox="1"/>
          <p:nvPr/>
        </p:nvSpPr>
        <p:spPr>
          <a:xfrm>
            <a:off x="4847401" y="924026"/>
            <a:ext cx="736025" cy="297004"/>
          </a:xfrm>
          <a:prstGeom prst="rect">
            <a:avLst/>
          </a:prstGeom>
          <a:noFill/>
        </p:spPr>
        <p:txBody>
          <a:bodyPr wrap="square" rtlCol="0">
            <a:spAutoFit/>
          </a:bodyPr>
          <a:lstStyle/>
          <a:p>
            <a:pPr>
              <a:lnSpc>
                <a:spcPct val="95000"/>
              </a:lnSpc>
              <a:spcBef>
                <a:spcPts val="400"/>
              </a:spcBef>
            </a:pPr>
            <a:r>
              <a:rPr lang="en-US" sz="1400" b="1" dirty="0" err="1" smtClean="0">
                <a:solidFill>
                  <a:srgbClr val="231F20"/>
                </a:solidFill>
              </a:rPr>
              <a:t>Relu</a:t>
            </a:r>
            <a:endParaRPr lang="en-US" sz="1400" b="1" dirty="0" smtClean="0">
              <a:solidFill>
                <a:srgbClr val="231F20"/>
              </a:solidFill>
            </a:endParaRPr>
          </a:p>
        </p:txBody>
      </p:sp>
      <p:sp>
        <p:nvSpPr>
          <p:cNvPr id="70" name="TextBox 69"/>
          <p:cNvSpPr txBox="1"/>
          <p:nvPr/>
        </p:nvSpPr>
        <p:spPr>
          <a:xfrm>
            <a:off x="5581213" y="924026"/>
            <a:ext cx="1093907"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Softmax</a:t>
            </a:r>
            <a:endParaRPr lang="en-US" sz="1400" b="1" dirty="0" smtClean="0">
              <a:solidFill>
                <a:srgbClr val="231F20"/>
              </a:solidFill>
            </a:endParaRPr>
          </a:p>
        </p:txBody>
      </p:sp>
      <p:grpSp>
        <p:nvGrpSpPr>
          <p:cNvPr id="74" name="Group 73"/>
          <p:cNvGrpSpPr/>
          <p:nvPr/>
        </p:nvGrpSpPr>
        <p:grpSpPr>
          <a:xfrm>
            <a:off x="2610960" y="2705095"/>
            <a:ext cx="310813" cy="1122027"/>
            <a:chOff x="4508916" y="3031537"/>
            <a:chExt cx="310813" cy="1122027"/>
          </a:xfrm>
        </p:grpSpPr>
        <p:sp>
          <p:nvSpPr>
            <p:cNvPr id="42" name="Oval 41"/>
            <p:cNvSpPr/>
            <p:nvPr/>
          </p:nvSpPr>
          <p:spPr>
            <a:xfrm>
              <a:off x="4514929" y="3031537"/>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1" name="Oval 70"/>
            <p:cNvSpPr/>
            <p:nvPr/>
          </p:nvSpPr>
          <p:spPr>
            <a:xfrm>
              <a:off x="4508916" y="3441828"/>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2" name="Oval 71"/>
            <p:cNvSpPr/>
            <p:nvPr/>
          </p:nvSpPr>
          <p:spPr>
            <a:xfrm>
              <a:off x="4508916" y="3848764"/>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75" name="TextBox 74"/>
          <p:cNvSpPr txBox="1"/>
          <p:nvPr/>
        </p:nvSpPr>
        <p:spPr>
          <a:xfrm>
            <a:off x="5600958" y="3961866"/>
            <a:ext cx="1246882"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Output Units</a:t>
            </a:r>
            <a:endParaRPr lang="en-US" sz="1400" b="1" dirty="0" smtClean="0">
              <a:solidFill>
                <a:srgbClr val="231F20"/>
              </a:solidFill>
            </a:endParaRPr>
          </a:p>
        </p:txBody>
      </p:sp>
      <p:sp>
        <p:nvSpPr>
          <p:cNvPr id="76" name="TextBox 75"/>
          <p:cNvSpPr txBox="1"/>
          <p:nvPr/>
        </p:nvSpPr>
        <p:spPr>
          <a:xfrm>
            <a:off x="3766621" y="3961866"/>
            <a:ext cx="1601193"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Hidden Layers</a:t>
            </a:r>
          </a:p>
        </p:txBody>
      </p:sp>
      <p:sp>
        <p:nvSpPr>
          <p:cNvPr id="77" name="TextBox 76"/>
          <p:cNvSpPr txBox="1"/>
          <p:nvPr/>
        </p:nvSpPr>
        <p:spPr>
          <a:xfrm>
            <a:off x="2302311" y="3994011"/>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Input Units</a:t>
            </a:r>
          </a:p>
        </p:txBody>
      </p:sp>
      <p:sp>
        <p:nvSpPr>
          <p:cNvPr id="81" name="TextBox 80"/>
          <p:cNvSpPr txBox="1"/>
          <p:nvPr/>
        </p:nvSpPr>
        <p:spPr>
          <a:xfrm>
            <a:off x="944882" y="1552328"/>
            <a:ext cx="1479924" cy="501676"/>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User </a:t>
            </a:r>
            <a:r>
              <a:rPr lang="en-US" sz="1400" b="1" dirty="0" err="1" smtClean="0">
                <a:solidFill>
                  <a:srgbClr val="231F20"/>
                </a:solidFill>
              </a:rPr>
              <a:t>Embeddings</a:t>
            </a:r>
            <a:endParaRPr lang="en-US" sz="1400" b="1" dirty="0" smtClean="0">
              <a:solidFill>
                <a:srgbClr val="231F20"/>
              </a:solidFill>
            </a:endParaRPr>
          </a:p>
        </p:txBody>
      </p:sp>
      <p:sp>
        <p:nvSpPr>
          <p:cNvPr id="82" name="TextBox 81"/>
          <p:cNvSpPr txBox="1"/>
          <p:nvPr/>
        </p:nvSpPr>
        <p:spPr>
          <a:xfrm>
            <a:off x="944881" y="3115386"/>
            <a:ext cx="1464984" cy="757643"/>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Movie </a:t>
            </a:r>
            <a:r>
              <a:rPr lang="en-US" sz="1400" b="1" dirty="0" err="1" smtClean="0">
                <a:solidFill>
                  <a:srgbClr val="231F20"/>
                </a:solidFill>
              </a:rPr>
              <a:t>Embeddings</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cxnSp>
        <p:nvCxnSpPr>
          <p:cNvPr id="84" name="Straight Arrow Connector 83"/>
          <p:cNvCxnSpPr>
            <a:stCxn id="78" idx="3"/>
            <a:endCxn id="64" idx="1"/>
          </p:cNvCxnSpPr>
          <p:nvPr/>
        </p:nvCxnSpPr>
        <p:spPr>
          <a:xfrm>
            <a:off x="2972296" y="1757917"/>
            <a:ext cx="423922" cy="6653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0" idx="3"/>
          </p:cNvCxnSpPr>
          <p:nvPr/>
        </p:nvCxnSpPr>
        <p:spPr>
          <a:xfrm flipV="1">
            <a:off x="2972296" y="2725932"/>
            <a:ext cx="412690" cy="57414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4" idx="3"/>
            <a:endCxn id="65" idx="1"/>
          </p:cNvCxnSpPr>
          <p:nvPr/>
        </p:nvCxnSpPr>
        <p:spPr>
          <a:xfrm flipV="1">
            <a:off x="3854688" y="2421132"/>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4677668" y="2441023"/>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5480487" y="2441023"/>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442467" y="2468207"/>
            <a:ext cx="423922" cy="6653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66" idx="3"/>
          </p:cNvCxnSpPr>
          <p:nvPr/>
        </p:nvCxnSpPr>
        <p:spPr>
          <a:xfrm flipV="1">
            <a:off x="5444649" y="1708284"/>
            <a:ext cx="407671" cy="71284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66" idx="3"/>
            <a:endCxn id="12" idx="2"/>
          </p:cNvCxnSpPr>
          <p:nvPr/>
        </p:nvCxnSpPr>
        <p:spPr>
          <a:xfrm flipV="1">
            <a:off x="5444649" y="2001732"/>
            <a:ext cx="398463" cy="41940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15" idx="2"/>
          </p:cNvCxnSpPr>
          <p:nvPr/>
        </p:nvCxnSpPr>
        <p:spPr>
          <a:xfrm>
            <a:off x="5459413" y="2447580"/>
            <a:ext cx="383699" cy="37057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6444812" y="1448633"/>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P(rating1)</a:t>
            </a:r>
          </a:p>
        </p:txBody>
      </p:sp>
      <p:sp>
        <p:nvSpPr>
          <p:cNvPr id="100" name="TextBox 99"/>
          <p:cNvSpPr txBox="1"/>
          <p:nvPr/>
        </p:nvSpPr>
        <p:spPr>
          <a:xfrm>
            <a:off x="6444812" y="1849859"/>
            <a:ext cx="1093907" cy="552972"/>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P(rating2)</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1" name="TextBox 100"/>
          <p:cNvSpPr txBox="1"/>
          <p:nvPr/>
        </p:nvSpPr>
        <p:spPr>
          <a:xfrm>
            <a:off x="6444812" y="2255691"/>
            <a:ext cx="1093907" cy="552972"/>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P(rating3)</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2" name="TextBox 101"/>
          <p:cNvSpPr txBox="1"/>
          <p:nvPr/>
        </p:nvSpPr>
        <p:spPr>
          <a:xfrm>
            <a:off x="6444812" y="2657194"/>
            <a:ext cx="1093907" cy="552972"/>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P(rating4)</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3" name="TextBox 102"/>
          <p:cNvSpPr txBox="1"/>
          <p:nvPr/>
        </p:nvSpPr>
        <p:spPr>
          <a:xfrm>
            <a:off x="6444812" y="3061232"/>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P(rating5)</a:t>
            </a:r>
            <a:endParaRPr lang="en-US" sz="1400" b="1" dirty="0">
              <a:solidFill>
                <a:srgbClr val="231F20"/>
              </a:solidFill>
            </a:endParaRPr>
          </a:p>
        </p:txBody>
      </p:sp>
    </p:spTree>
    <p:extLst>
      <p:ext uri="{BB962C8B-B14F-4D97-AF65-F5344CB8AC3E}">
        <p14:creationId xmlns:p14="http://schemas.microsoft.com/office/powerpoint/2010/main" val="1914481530"/>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609600" y="936427"/>
            <a:ext cx="3394583" cy="3416320"/>
          </a:xfrm>
          <a:prstGeom prst="rect">
            <a:avLst/>
          </a:prstGeom>
          <a:noFill/>
        </p:spPr>
        <p:txBody>
          <a:bodyPr wrap="square" rtlCol="0">
            <a:spAutoFit/>
          </a:bodyPr>
          <a:lstStyle/>
          <a:p>
            <a:pPr marL="285750" indent="-285750">
              <a:lnSpc>
                <a:spcPct val="150000"/>
              </a:lnSpc>
              <a:buFont typeface="Arial" charset="0"/>
              <a:buChar char="•"/>
            </a:pPr>
            <a:r>
              <a:rPr lang="en-US" sz="1600" dirty="0"/>
              <a:t>I</a:t>
            </a:r>
            <a:r>
              <a:rPr lang="en-US" sz="1600" dirty="0" smtClean="0"/>
              <a:t>nitialize </a:t>
            </a:r>
            <a:r>
              <a:rPr lang="en-US" sz="1600" dirty="0"/>
              <a:t>the movie and user </a:t>
            </a:r>
            <a:r>
              <a:rPr lang="en-US" sz="1600" dirty="0" err="1"/>
              <a:t>embeddings</a:t>
            </a:r>
            <a:r>
              <a:rPr lang="en-US" sz="1600" dirty="0"/>
              <a:t> </a:t>
            </a:r>
            <a:r>
              <a:rPr lang="en-US" sz="1600" dirty="0" smtClean="0"/>
              <a:t>with </a:t>
            </a:r>
            <a:r>
              <a:rPr lang="en-US" sz="1600" dirty="0"/>
              <a:t>the results </a:t>
            </a:r>
            <a:r>
              <a:rPr lang="en-US" sz="1600" dirty="0" smtClean="0"/>
              <a:t>trained </a:t>
            </a:r>
            <a:r>
              <a:rPr lang="en-US" sz="1600" dirty="0"/>
              <a:t>in </a:t>
            </a:r>
            <a:r>
              <a:rPr lang="en-US" sz="1600" dirty="0" smtClean="0"/>
              <a:t>MF model</a:t>
            </a:r>
            <a:endParaRPr lang="en-US" sz="1600" dirty="0"/>
          </a:p>
          <a:p>
            <a:pPr marL="285750" indent="-285750">
              <a:lnSpc>
                <a:spcPct val="150000"/>
              </a:lnSpc>
              <a:buFont typeface="Arial" charset="0"/>
              <a:buChar char="•"/>
            </a:pPr>
            <a:r>
              <a:rPr lang="en-US" sz="1600" dirty="0"/>
              <a:t>I</a:t>
            </a:r>
            <a:r>
              <a:rPr lang="en-US" sz="1600" dirty="0" smtClean="0"/>
              <a:t>nitialize </a:t>
            </a:r>
            <a:r>
              <a:rPr lang="en-US" sz="1600" dirty="0"/>
              <a:t>the DNN parameter W and b</a:t>
            </a:r>
          </a:p>
          <a:p>
            <a:pPr marL="285750" indent="-285750">
              <a:lnSpc>
                <a:spcPct val="150000"/>
              </a:lnSpc>
              <a:buFont typeface="Arial" charset="0"/>
              <a:buChar char="•"/>
            </a:pPr>
            <a:r>
              <a:rPr lang="en-US" sz="1600" dirty="0" smtClean="0"/>
              <a:t>Calculate</a:t>
            </a:r>
            <a:r>
              <a:rPr lang="en-US" sz="1600" dirty="0"/>
              <a:t> </a:t>
            </a:r>
            <a:r>
              <a:rPr lang="en-US" sz="1600" dirty="0" smtClean="0"/>
              <a:t>Z n</a:t>
            </a:r>
            <a:endParaRPr lang="en-US" sz="1600" dirty="0"/>
          </a:p>
          <a:p>
            <a:pPr marL="285750" indent="-285750">
              <a:lnSpc>
                <a:spcPct val="150000"/>
              </a:lnSpc>
              <a:buFont typeface="Arial" charset="0"/>
              <a:buChar char="•"/>
            </a:pPr>
            <a:r>
              <a:rPr lang="en-US" sz="1600" dirty="0" smtClean="0"/>
              <a:t>Calculate </a:t>
            </a:r>
            <a:r>
              <a:rPr lang="en-US" sz="1600" dirty="0"/>
              <a:t>the prediction</a:t>
            </a:r>
          </a:p>
          <a:p>
            <a:pPr marL="285750" indent="-285750">
              <a:lnSpc>
                <a:spcPct val="150000"/>
              </a:lnSpc>
              <a:buFont typeface="Arial" charset="0"/>
              <a:buChar char="•"/>
            </a:pPr>
            <a:r>
              <a:rPr lang="en-US" sz="1600" dirty="0" smtClean="0"/>
              <a:t>Calculate </a:t>
            </a:r>
            <a:r>
              <a:rPr lang="en-US" sz="1600" dirty="0"/>
              <a:t>the loss</a:t>
            </a:r>
          </a:p>
          <a:p>
            <a:pPr marL="285750" indent="-285750">
              <a:lnSpc>
                <a:spcPct val="150000"/>
              </a:lnSpc>
              <a:buFont typeface="Arial" charset="0"/>
              <a:buChar char="•"/>
            </a:pPr>
            <a:r>
              <a:rPr lang="en-US" sz="1600" dirty="0"/>
              <a:t>T</a:t>
            </a:r>
            <a:r>
              <a:rPr lang="en-US" sz="1600" dirty="0" smtClean="0"/>
              <a:t>rain </a:t>
            </a:r>
            <a:r>
              <a:rPr lang="en-US" sz="1600" dirty="0"/>
              <a:t>and </a:t>
            </a:r>
            <a:r>
              <a:rPr lang="en-US" sz="1600" dirty="0" smtClean="0"/>
              <a:t>validate </a:t>
            </a:r>
            <a:r>
              <a:rPr lang="en-US" sz="1600" dirty="0"/>
              <a:t>the model</a:t>
            </a:r>
          </a:p>
        </p:txBody>
      </p:sp>
      <p:sp>
        <p:nvSpPr>
          <p:cNvPr id="7" name="Rectangle 6"/>
          <p:cNvSpPr/>
          <p:nvPr/>
        </p:nvSpPr>
        <p:spPr>
          <a:xfrm>
            <a:off x="4419600" y="4044970"/>
            <a:ext cx="4267200" cy="307777"/>
          </a:xfrm>
          <a:prstGeom prst="rect">
            <a:avLst/>
          </a:prstGeom>
        </p:spPr>
        <p:txBody>
          <a:bodyPr wrap="square">
            <a:spAutoFit/>
          </a:bodyPr>
          <a:lstStyle/>
          <a:p>
            <a:r>
              <a:rPr lang="en-US" sz="1400" dirty="0" err="1">
                <a:solidFill>
                  <a:srgbClr val="00B050"/>
                </a:solidFill>
              </a:rPr>
              <a:t>tensorboard</a:t>
            </a:r>
            <a:r>
              <a:rPr lang="en-US" sz="1400" dirty="0">
                <a:solidFill>
                  <a:srgbClr val="00B050"/>
                </a:solidFill>
              </a:rPr>
              <a:t> --</a:t>
            </a:r>
            <a:r>
              <a:rPr lang="en-US" sz="1400" dirty="0" err="1">
                <a:solidFill>
                  <a:srgbClr val="00B050"/>
                </a:solidFill>
              </a:rPr>
              <a:t>logdir</a:t>
            </a:r>
            <a:r>
              <a:rPr lang="en-US" sz="1400" dirty="0">
                <a:solidFill>
                  <a:srgbClr val="00B050"/>
                </a:solidFill>
              </a:rPr>
              <a:t>=path/to/log-directory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182" y="1137920"/>
            <a:ext cx="5139817" cy="2590236"/>
          </a:xfrm>
          <a:prstGeom prst="rect">
            <a:avLst/>
          </a:prstGeom>
        </p:spPr>
      </p:pic>
    </p:spTree>
    <p:extLst>
      <p:ext uri="{BB962C8B-B14F-4D97-AF65-F5344CB8AC3E}">
        <p14:creationId xmlns:p14="http://schemas.microsoft.com/office/powerpoint/2010/main" val="793663156"/>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t="22638" b="17840"/>
          <a:stretch/>
        </p:blipFill>
        <p:spPr>
          <a:xfrm>
            <a:off x="-2" y="1152144"/>
            <a:ext cx="9144004" cy="3991355"/>
          </a:xfrm>
          <a:prstGeom prst="rect">
            <a:avLst/>
          </a:prstGeom>
        </p:spPr>
      </p:pic>
      <p:sp>
        <p:nvSpPr>
          <p:cNvPr id="3" name="Title 2"/>
          <p:cNvSpPr>
            <a:spLocks noGrp="1"/>
          </p:cNvSpPr>
          <p:nvPr>
            <p:ph type="title"/>
          </p:nvPr>
        </p:nvSpPr>
        <p:spPr/>
        <p:txBody>
          <a:bodyPr/>
          <a:lstStyle/>
          <a:p>
            <a:r>
              <a:rPr lang="en-US" dirty="0" smtClean="0"/>
              <a:t>Recommender Systems Impact</a:t>
            </a:r>
            <a:endParaRPr lang="en-US" dirty="0"/>
          </a:p>
        </p:txBody>
      </p:sp>
      <p:sp>
        <p:nvSpPr>
          <p:cNvPr id="4" name="Rectangle 3"/>
          <p:cNvSpPr/>
          <p:nvPr/>
        </p:nvSpPr>
        <p:spPr>
          <a:xfrm>
            <a:off x="0" y="4547286"/>
            <a:ext cx="9144000" cy="596213"/>
          </a:xfrm>
          <a:prstGeom prst="rect">
            <a:avLst/>
          </a:prstGeom>
          <a:solidFill>
            <a:schemeClr val="accent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18" name="Footer Placeholder 1"/>
          <p:cNvSpPr>
            <a:spLocks noGrp="1"/>
          </p:cNvSpPr>
          <p:nvPr>
            <p:ph type="ftr" sz="quarter" idx="4294967295"/>
          </p:nvPr>
        </p:nvSpPr>
        <p:spPr>
          <a:xfrm>
            <a:off x="34265" y="4905956"/>
            <a:ext cx="2895600" cy="107722"/>
          </a:xfrm>
        </p:spPr>
        <p:txBody>
          <a:bodyPr/>
          <a:lstStyle/>
          <a:p>
            <a:r>
              <a:rPr lang="en-US" dirty="0" smtClean="0"/>
              <a:t>Copyright 2017 Teradata</a:t>
            </a:r>
            <a:endParaRPr lang="en-US" dirty="0"/>
          </a:p>
        </p:txBody>
      </p:sp>
      <p:sp>
        <p:nvSpPr>
          <p:cNvPr id="2" name="Rectangle 1"/>
          <p:cNvSpPr/>
          <p:nvPr/>
        </p:nvSpPr>
        <p:spPr>
          <a:xfrm>
            <a:off x="2646947" y="4556382"/>
            <a:ext cx="6414045" cy="507831"/>
          </a:xfrm>
          <a:prstGeom prst="rect">
            <a:avLst/>
          </a:prstGeom>
        </p:spPr>
        <p:txBody>
          <a:bodyPr wrap="square">
            <a:spAutoFit/>
          </a:bodyPr>
          <a:lstStyle/>
          <a:p>
            <a:pPr algn="r"/>
            <a:r>
              <a:rPr lang="en-US" sz="900" dirty="0">
                <a:solidFill>
                  <a:schemeClr val="bg1"/>
                </a:solidFill>
              </a:rPr>
              <a:t>Recommender Systems (Machine Learning Summer School 2014 @ </a:t>
            </a:r>
            <a:r>
              <a:rPr lang="en-US" sz="900" dirty="0" smtClean="0">
                <a:solidFill>
                  <a:schemeClr val="bg1"/>
                </a:solidFill>
              </a:rPr>
              <a:t>CMU</a:t>
            </a:r>
          </a:p>
          <a:p>
            <a:pPr algn="r"/>
            <a:r>
              <a:rPr lang="en-US" sz="900" dirty="0">
                <a:solidFill>
                  <a:schemeClr val="bg1"/>
                </a:solidFill>
              </a:rPr>
              <a:t>https://</a:t>
            </a:r>
            <a:r>
              <a:rPr lang="en-US" sz="900" dirty="0" err="1">
                <a:solidFill>
                  <a:schemeClr val="bg1"/>
                </a:solidFill>
              </a:rPr>
              <a:t>www.slideshare.net</a:t>
            </a:r>
            <a:r>
              <a:rPr lang="en-US" sz="900" dirty="0">
                <a:solidFill>
                  <a:schemeClr val="bg1"/>
                </a:solidFill>
              </a:rPr>
              <a:t>/</a:t>
            </a:r>
            <a:r>
              <a:rPr lang="en-US" sz="900" dirty="0" err="1">
                <a:solidFill>
                  <a:schemeClr val="bg1"/>
                </a:solidFill>
              </a:rPr>
              <a:t>xamat</a:t>
            </a:r>
            <a:r>
              <a:rPr lang="en-US" sz="900" dirty="0">
                <a:solidFill>
                  <a:schemeClr val="bg1"/>
                </a:solidFill>
              </a:rPr>
              <a:t>/recommender-systems-machine-learning-summer-school-2014-cmu</a:t>
            </a:r>
          </a:p>
          <a:p>
            <a:pPr algn="r"/>
            <a:r>
              <a:rPr lang="en-US" sz="900" dirty="0">
                <a:solidFill>
                  <a:schemeClr val="bg1"/>
                </a:solidFill>
              </a:rPr>
              <a:t>Amazon:  https://</a:t>
            </a:r>
            <a:r>
              <a:rPr lang="en-US" sz="900" dirty="0" err="1">
                <a:solidFill>
                  <a:schemeClr val="bg1"/>
                </a:solidFill>
              </a:rPr>
              <a:t>www.monetate.com</a:t>
            </a:r>
            <a:r>
              <a:rPr lang="en-US" sz="900" dirty="0">
                <a:solidFill>
                  <a:schemeClr val="bg1"/>
                </a:solidFill>
              </a:rPr>
              <a:t>/infographic/maximize-online-sales-with-product-recommendations</a:t>
            </a:r>
          </a:p>
        </p:txBody>
      </p:sp>
      <p:sp>
        <p:nvSpPr>
          <p:cNvPr id="9" name="Rectangle 8"/>
          <p:cNvSpPr/>
          <p:nvPr/>
        </p:nvSpPr>
        <p:spPr>
          <a:xfrm>
            <a:off x="829437" y="2914909"/>
            <a:ext cx="1335024" cy="1622751"/>
          </a:xfrm>
          <a:prstGeom prst="rect">
            <a:avLst/>
          </a:prstGeom>
          <a:solidFill>
            <a:schemeClr val="bg1"/>
          </a:solidFill>
        </p:spPr>
        <p:txBody>
          <a:bodyPr wrap="square" anchor="ctr">
            <a:noAutofit/>
          </a:bodyPr>
          <a:lstStyle/>
          <a:p>
            <a:r>
              <a:rPr lang="en-US" sz="1200"/>
              <a:t>2/3 of the movies watched are recommended</a:t>
            </a:r>
            <a:endParaRPr lang="en-US" sz="1200" dirty="0"/>
          </a:p>
        </p:txBody>
      </p:sp>
      <p:pic>
        <p:nvPicPr>
          <p:cNvPr id="14" name="Picture 13"/>
          <p:cNvPicPr>
            <a:picLocks noChangeAspect="1"/>
          </p:cNvPicPr>
          <p:nvPr/>
        </p:nvPicPr>
        <p:blipFill>
          <a:blip r:embed="rId4"/>
          <a:stretch>
            <a:fillRect/>
          </a:stretch>
        </p:blipFill>
        <p:spPr>
          <a:xfrm>
            <a:off x="2892407" y="1585110"/>
            <a:ext cx="1333500" cy="1333500"/>
          </a:xfrm>
          <a:prstGeom prst="rect">
            <a:avLst/>
          </a:prstGeom>
        </p:spPr>
      </p:pic>
      <p:sp>
        <p:nvSpPr>
          <p:cNvPr id="26" name="Rectangle 25"/>
          <p:cNvSpPr/>
          <p:nvPr/>
        </p:nvSpPr>
        <p:spPr>
          <a:xfrm>
            <a:off x="2901170" y="2919417"/>
            <a:ext cx="1315975" cy="1622751"/>
          </a:xfrm>
          <a:prstGeom prst="rect">
            <a:avLst/>
          </a:prstGeom>
          <a:solidFill>
            <a:schemeClr val="bg1"/>
          </a:solidFill>
        </p:spPr>
        <p:txBody>
          <a:bodyPr wrap="square" anchor="ctr">
            <a:noAutofit/>
          </a:bodyPr>
          <a:lstStyle/>
          <a:p>
            <a:r>
              <a:rPr lang="en-US" sz="1200" dirty="0" smtClean="0"/>
              <a:t>Recommendations </a:t>
            </a:r>
            <a:r>
              <a:rPr lang="en-US" sz="1200" dirty="0"/>
              <a:t>generate 38% more </a:t>
            </a:r>
            <a:r>
              <a:rPr lang="en-US" sz="1200" dirty="0" smtClean="0"/>
              <a:t>click through on Google News</a:t>
            </a:r>
            <a:endParaRPr lang="en-US" sz="1200" dirty="0"/>
          </a:p>
        </p:txBody>
      </p:sp>
      <p:pic>
        <p:nvPicPr>
          <p:cNvPr id="27" name="Picture 26"/>
          <p:cNvPicPr>
            <a:picLocks noChangeAspect="1"/>
          </p:cNvPicPr>
          <p:nvPr/>
        </p:nvPicPr>
        <p:blipFill>
          <a:blip r:embed="rId5"/>
          <a:stretch>
            <a:fillRect/>
          </a:stretch>
        </p:blipFill>
        <p:spPr>
          <a:xfrm>
            <a:off x="4973448" y="1585110"/>
            <a:ext cx="1346200" cy="1333500"/>
          </a:xfrm>
          <a:prstGeom prst="rect">
            <a:avLst/>
          </a:prstGeom>
        </p:spPr>
      </p:pic>
      <p:sp>
        <p:nvSpPr>
          <p:cNvPr id="28" name="Rectangle 27"/>
          <p:cNvSpPr/>
          <p:nvPr/>
        </p:nvSpPr>
        <p:spPr>
          <a:xfrm>
            <a:off x="4979036" y="2911565"/>
            <a:ext cx="1335024" cy="1622751"/>
          </a:xfrm>
          <a:prstGeom prst="rect">
            <a:avLst/>
          </a:prstGeom>
          <a:solidFill>
            <a:schemeClr val="bg1"/>
          </a:solidFill>
        </p:spPr>
        <p:txBody>
          <a:bodyPr wrap="square" anchor="ctr">
            <a:noAutofit/>
          </a:bodyPr>
          <a:lstStyle/>
          <a:p>
            <a:r>
              <a:rPr lang="en-US" sz="1200" dirty="0" smtClean="0"/>
              <a:t>70% of Amazon home page is devoted to Recommendations</a:t>
            </a:r>
            <a:endParaRPr lang="en-US" sz="1200" dirty="0"/>
          </a:p>
        </p:txBody>
      </p:sp>
      <p:pic>
        <p:nvPicPr>
          <p:cNvPr id="29" name="Picture 28"/>
          <p:cNvPicPr>
            <a:picLocks noChangeAspect="1"/>
          </p:cNvPicPr>
          <p:nvPr/>
        </p:nvPicPr>
        <p:blipFill>
          <a:blip r:embed="rId6"/>
          <a:stretch>
            <a:fillRect/>
          </a:stretch>
        </p:blipFill>
        <p:spPr>
          <a:xfrm>
            <a:off x="7050821" y="1596181"/>
            <a:ext cx="1335024" cy="1322429"/>
          </a:xfrm>
          <a:prstGeom prst="rect">
            <a:avLst/>
          </a:prstGeom>
        </p:spPr>
      </p:pic>
      <p:sp>
        <p:nvSpPr>
          <p:cNvPr id="30" name="Rectangle 29"/>
          <p:cNvSpPr/>
          <p:nvPr/>
        </p:nvSpPr>
        <p:spPr>
          <a:xfrm>
            <a:off x="7053298" y="2919777"/>
            <a:ext cx="1335024" cy="1622751"/>
          </a:xfrm>
          <a:prstGeom prst="rect">
            <a:avLst/>
          </a:prstGeom>
          <a:solidFill>
            <a:schemeClr val="bg1"/>
          </a:solidFill>
        </p:spPr>
        <p:txBody>
          <a:bodyPr wrap="square" anchor="ctr">
            <a:noAutofit/>
          </a:bodyPr>
          <a:lstStyle/>
          <a:p>
            <a:r>
              <a:rPr lang="en-US" sz="1200" dirty="0" smtClean="0"/>
              <a:t>“It's </a:t>
            </a:r>
            <a:r>
              <a:rPr lang="en-US" sz="1200" dirty="0"/>
              <a:t>scary how well Spotify Discover Weekly playlists know me. </a:t>
            </a:r>
            <a:r>
              <a:rPr lang="en-US" sz="1200" dirty="0" smtClean="0"/>
              <a:t>”</a:t>
            </a:r>
          </a:p>
          <a:p>
            <a:r>
              <a:rPr lang="en-US" sz="1100" dirty="0" smtClean="0"/>
              <a:t>@</a:t>
            </a:r>
            <a:r>
              <a:rPr lang="en-US" sz="1100" dirty="0" err="1" smtClean="0"/>
              <a:t>Dave_Horwitz</a:t>
            </a:r>
            <a:r>
              <a:rPr lang="en-US" sz="1100" dirty="0" smtClean="0"/>
              <a:t> </a:t>
            </a:r>
            <a:endParaRPr lang="en-US" sz="1100" dirty="0"/>
          </a:p>
        </p:txBody>
      </p:sp>
      <p:pic>
        <p:nvPicPr>
          <p:cNvPr id="31" name="Picture 30"/>
          <p:cNvPicPr>
            <a:picLocks noChangeAspect="1"/>
          </p:cNvPicPr>
          <p:nvPr/>
        </p:nvPicPr>
        <p:blipFill>
          <a:blip r:embed="rId7"/>
          <a:stretch>
            <a:fillRect/>
          </a:stretch>
        </p:blipFill>
        <p:spPr>
          <a:xfrm>
            <a:off x="8220228" y="4102560"/>
            <a:ext cx="162560" cy="162560"/>
          </a:xfrm>
          <a:prstGeom prst="rect">
            <a:avLst/>
          </a:prstGeom>
        </p:spPr>
      </p:pic>
      <p:pic>
        <p:nvPicPr>
          <p:cNvPr id="5" name="Picture 4"/>
          <p:cNvPicPr>
            <a:picLocks noChangeAspect="1"/>
          </p:cNvPicPr>
          <p:nvPr/>
        </p:nvPicPr>
        <p:blipFill>
          <a:blip r:embed="rId8"/>
          <a:stretch>
            <a:fillRect/>
          </a:stretch>
        </p:blipFill>
        <p:spPr>
          <a:xfrm>
            <a:off x="829947" y="1576571"/>
            <a:ext cx="1333500" cy="1346200"/>
          </a:xfrm>
          <a:prstGeom prst="rect">
            <a:avLst/>
          </a:prstGeom>
        </p:spPr>
      </p:pic>
    </p:spTree>
    <p:extLst>
      <p:ext uri="{BB962C8B-B14F-4D97-AF65-F5344CB8AC3E}">
        <p14:creationId xmlns:p14="http://schemas.microsoft.com/office/powerpoint/2010/main" val="687557986"/>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522666" y="909491"/>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Associations between Things, Concepts, Ideas</a:t>
            </a:r>
            <a:endParaRPr lang="en-US" sz="1400" kern="1200" dirty="0">
              <a:solidFill>
                <a:schemeClr val="bg1"/>
              </a:solidFill>
            </a:endParaRPr>
          </a:p>
        </p:txBody>
      </p:sp>
      <p:sp>
        <p:nvSpPr>
          <p:cNvPr id="9" name="Freeform 8"/>
          <p:cNvSpPr/>
          <p:nvPr/>
        </p:nvSpPr>
        <p:spPr>
          <a:xfrm>
            <a:off x="3209208" y="909491"/>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Humans learn rules based on experiences and preferences</a:t>
            </a:r>
          </a:p>
        </p:txBody>
      </p:sp>
      <p:sp>
        <p:nvSpPr>
          <p:cNvPr id="10" name="Freeform 9"/>
          <p:cNvSpPr/>
          <p:nvPr/>
        </p:nvSpPr>
        <p:spPr>
          <a:xfrm>
            <a:off x="5866705" y="909491"/>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smtClean="0">
                <a:solidFill>
                  <a:schemeClr val="bg1"/>
                </a:solidFill>
              </a:rPr>
              <a:t>Human capacity to learn rules from vast amount of data is limited</a:t>
            </a:r>
            <a:endParaRPr lang="en-US" sz="1400" kern="1200" dirty="0" smtClean="0">
              <a:solidFill>
                <a:schemeClr val="bg1"/>
              </a:solidFill>
            </a:endParaRPr>
          </a:p>
        </p:txBody>
      </p:sp>
      <p:sp>
        <p:nvSpPr>
          <p:cNvPr id="11" name="Freeform 10"/>
          <p:cNvSpPr/>
          <p:nvPr/>
        </p:nvSpPr>
        <p:spPr>
          <a:xfrm>
            <a:off x="1773722" y="2959165"/>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smtClean="0">
                <a:solidFill>
                  <a:schemeClr val="bg1"/>
                </a:solidFill>
              </a:rPr>
              <a:t>Variety is increasing on a daily basis as means of production become easier</a:t>
            </a:r>
            <a:endParaRPr lang="en-US" sz="1400" kern="1200" dirty="0" smtClean="0">
              <a:solidFill>
                <a:schemeClr val="bg1"/>
              </a:solidFill>
            </a:endParaRPr>
          </a:p>
        </p:txBody>
      </p:sp>
      <p:sp>
        <p:nvSpPr>
          <p:cNvPr id="12" name="Freeform 11"/>
          <p:cNvSpPr/>
          <p:nvPr/>
        </p:nvSpPr>
        <p:spPr>
          <a:xfrm>
            <a:off x="4446247" y="2959165"/>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Recommendation Engines struggle to serve the long tail</a:t>
            </a:r>
          </a:p>
        </p:txBody>
      </p:sp>
      <p:sp>
        <p:nvSpPr>
          <p:cNvPr id="2" name="Title 1"/>
          <p:cNvSpPr>
            <a:spLocks noGrp="1"/>
          </p:cNvSpPr>
          <p:nvPr>
            <p:ph type="title"/>
          </p:nvPr>
        </p:nvSpPr>
        <p:spPr/>
        <p:txBody>
          <a:bodyPr/>
          <a:lstStyle/>
          <a:p>
            <a:r>
              <a:rPr lang="en-US" dirty="0" smtClean="0"/>
              <a:t>What are recommender systems?</a:t>
            </a:r>
            <a:endParaRPr lang="en-US" dirty="0"/>
          </a:p>
        </p:txBody>
      </p:sp>
      <p:sp>
        <p:nvSpPr>
          <p:cNvPr id="3" name="Date Placeholder 2"/>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599424587"/>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800600" y="867406"/>
            <a:ext cx="3886200" cy="3512072"/>
          </a:xfrm>
        </p:spPr>
        <p:txBody>
          <a:bodyPr/>
          <a:lstStyle/>
          <a:p>
            <a:pPr marL="0" indent="0" algn="ctr">
              <a:buNone/>
            </a:pPr>
            <a:r>
              <a:rPr lang="en-US" b="1" dirty="0" smtClean="0"/>
              <a:t>Today</a:t>
            </a:r>
          </a:p>
          <a:p>
            <a:r>
              <a:rPr lang="en-US" dirty="0" smtClean="0"/>
              <a:t>Millions &amp; Billions of Users &amp; Items</a:t>
            </a:r>
            <a:endParaRPr lang="en-US" dirty="0"/>
          </a:p>
        </p:txBody>
      </p:sp>
      <p:sp>
        <p:nvSpPr>
          <p:cNvPr id="5" name="Content Placeholder 4"/>
          <p:cNvSpPr>
            <a:spLocks noGrp="1"/>
          </p:cNvSpPr>
          <p:nvPr>
            <p:ph idx="1"/>
          </p:nvPr>
        </p:nvSpPr>
        <p:spPr>
          <a:xfrm>
            <a:off x="457200" y="867407"/>
            <a:ext cx="3886200" cy="3512071"/>
          </a:xfrm>
        </p:spPr>
        <p:txBody>
          <a:bodyPr/>
          <a:lstStyle/>
          <a:p>
            <a:pPr marL="0" indent="0" algn="ctr">
              <a:buNone/>
            </a:pPr>
            <a:r>
              <a:rPr lang="en-US" b="1" dirty="0" smtClean="0"/>
              <a:t>Before</a:t>
            </a:r>
          </a:p>
          <a:p>
            <a:r>
              <a:rPr lang="en-US" dirty="0" smtClean="0"/>
              <a:t>Few Users, Few Items</a:t>
            </a:r>
          </a:p>
          <a:p>
            <a:endParaRPr lang="en-US" dirty="0"/>
          </a:p>
        </p:txBody>
      </p:sp>
      <p:sp>
        <p:nvSpPr>
          <p:cNvPr id="3" name="Title 2"/>
          <p:cNvSpPr>
            <a:spLocks noGrp="1"/>
          </p:cNvSpPr>
          <p:nvPr>
            <p:ph type="title"/>
          </p:nvPr>
        </p:nvSpPr>
        <p:spPr/>
        <p:txBody>
          <a:bodyPr/>
          <a:lstStyle/>
          <a:p>
            <a:r>
              <a:rPr lang="en-US" dirty="0" smtClean="0"/>
              <a:t>Recommendation System Challenge</a:t>
            </a:r>
            <a:endParaRPr lang="en-US" dirty="0"/>
          </a:p>
        </p:txBody>
      </p:sp>
      <p:sp>
        <p:nvSpPr>
          <p:cNvPr id="4" name="Date Placeholder 3"/>
          <p:cNvSpPr>
            <a:spLocks noGrp="1"/>
          </p:cNvSpPr>
          <p:nvPr>
            <p:ph type="dt" sz="half" idx="18"/>
          </p:nvPr>
        </p:nvSpPr>
        <p:spPr/>
        <p:txBody>
          <a:bodyPr/>
          <a:lstStyle/>
          <a:p>
            <a:r>
              <a:rPr lang="en-US" smtClean="0"/>
              <a:t>© 2017 Teradata</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058467943"/>
              </p:ext>
            </p:extLst>
          </p:nvPr>
        </p:nvGraphicFramePr>
        <p:xfrm>
          <a:off x="411402" y="1670181"/>
          <a:ext cx="4160598" cy="2943385"/>
        </p:xfrm>
        <a:graphic>
          <a:graphicData uri="http://schemas.openxmlformats.org/drawingml/2006/table">
            <a:tbl>
              <a:tblPr firstRow="1" bandRow="1">
                <a:tableStyleId>{5C22544A-7EE6-4342-B048-85BDC9FD1C3A}</a:tableStyleId>
              </a:tblPr>
              <a:tblGrid>
                <a:gridCol w="693433"/>
                <a:gridCol w="693433"/>
                <a:gridCol w="693433"/>
                <a:gridCol w="693433"/>
                <a:gridCol w="693433"/>
                <a:gridCol w="693433"/>
              </a:tblGrid>
              <a:tr h="588677">
                <a:tc>
                  <a:txBody>
                    <a:bodyPr/>
                    <a:lstStyle/>
                    <a:p>
                      <a:r>
                        <a:rPr lang="en-US" sz="1400" dirty="0" smtClean="0"/>
                        <a:t>Users</a:t>
                      </a:r>
                      <a:endParaRPr lang="en-US" sz="1400" dirty="0"/>
                    </a:p>
                  </a:txBody>
                  <a:tcPr anchor="ctr"/>
                </a:tc>
                <a:tc>
                  <a:txBody>
                    <a:bodyPr/>
                    <a:lstStyle/>
                    <a:p>
                      <a:r>
                        <a:rPr lang="en-US" sz="1400" dirty="0" smtClean="0"/>
                        <a:t>Item1</a:t>
                      </a:r>
                      <a:endParaRPr lang="en-US" sz="1400" dirty="0"/>
                    </a:p>
                  </a:txBody>
                  <a:tcPr anchor="ctr"/>
                </a:tc>
                <a:tc>
                  <a:txBody>
                    <a:bodyPr/>
                    <a:lstStyle/>
                    <a:p>
                      <a:r>
                        <a:rPr lang="en-US" sz="1400" dirty="0" smtClean="0"/>
                        <a:t>Item2</a:t>
                      </a:r>
                      <a:endParaRPr lang="en-US" sz="1400" dirty="0"/>
                    </a:p>
                  </a:txBody>
                  <a:tcPr anchor="ctr"/>
                </a:tc>
                <a:tc>
                  <a:txBody>
                    <a:bodyPr/>
                    <a:lstStyle/>
                    <a:p>
                      <a:r>
                        <a:rPr lang="en-US" sz="1400" dirty="0" smtClean="0"/>
                        <a:t>Item3</a:t>
                      </a:r>
                      <a:endParaRPr lang="en-US" sz="1400" dirty="0"/>
                    </a:p>
                  </a:txBody>
                  <a:tcPr anchor="ctr"/>
                </a:tc>
                <a:tc>
                  <a:txBody>
                    <a:bodyPr/>
                    <a:lstStyle/>
                    <a:p>
                      <a:r>
                        <a:rPr lang="en-US" sz="1400" dirty="0" smtClean="0"/>
                        <a:t>Item4</a:t>
                      </a:r>
                      <a:endParaRPr lang="en-US" sz="1400" dirty="0"/>
                    </a:p>
                  </a:txBody>
                  <a:tcPr anchor="ctr"/>
                </a:tc>
                <a:tc>
                  <a:txBody>
                    <a:bodyPr/>
                    <a:lstStyle/>
                    <a:p>
                      <a:r>
                        <a:rPr lang="en-US" sz="1400" dirty="0" smtClean="0"/>
                        <a:t>Item5</a:t>
                      </a:r>
                      <a:endParaRPr lang="en-US" sz="1400" dirty="0"/>
                    </a:p>
                  </a:txBody>
                  <a:tcPr anchor="ctr"/>
                </a:tc>
              </a:tr>
              <a:tr h="588677">
                <a:tc>
                  <a:txBody>
                    <a:bodyPr/>
                    <a:lstStyle/>
                    <a:p>
                      <a:r>
                        <a:rPr lang="en-US" sz="1400" dirty="0" smtClean="0"/>
                        <a:t>User1</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r h="588677">
                <a:tc>
                  <a:txBody>
                    <a:bodyPr/>
                    <a:lstStyle/>
                    <a:p>
                      <a:r>
                        <a:rPr lang="en-US" sz="1400" dirty="0" smtClean="0"/>
                        <a:t>User2</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588677">
                <a:tc>
                  <a:txBody>
                    <a:bodyPr/>
                    <a:lstStyle/>
                    <a:p>
                      <a:r>
                        <a:rPr lang="en-US" sz="1400" dirty="0" smtClean="0"/>
                        <a:t>User3</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88677">
                <a:tc>
                  <a:txBody>
                    <a:bodyPr/>
                    <a:lstStyle/>
                    <a:p>
                      <a:r>
                        <a:rPr lang="en-US" sz="1400" dirty="0" smtClean="0"/>
                        <a:t>User4</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7249464"/>
              </p:ext>
            </p:extLst>
          </p:nvPr>
        </p:nvGraphicFramePr>
        <p:xfrm>
          <a:off x="4800600" y="1654029"/>
          <a:ext cx="4160598" cy="2959535"/>
        </p:xfrm>
        <a:graphic>
          <a:graphicData uri="http://schemas.openxmlformats.org/drawingml/2006/table">
            <a:tbl>
              <a:tblPr firstRow="1" bandRow="1">
                <a:tableStyleId>{5C22544A-7EE6-4342-B048-85BDC9FD1C3A}</a:tableStyleId>
              </a:tblPr>
              <a:tblGrid>
                <a:gridCol w="693433"/>
                <a:gridCol w="693433"/>
                <a:gridCol w="693433"/>
                <a:gridCol w="693433"/>
                <a:gridCol w="693433"/>
                <a:gridCol w="693433"/>
              </a:tblGrid>
              <a:tr h="591907">
                <a:tc>
                  <a:txBody>
                    <a:bodyPr/>
                    <a:lstStyle/>
                    <a:p>
                      <a:r>
                        <a:rPr lang="en-US" sz="1400" dirty="0" smtClean="0"/>
                        <a:t>Users</a:t>
                      </a:r>
                      <a:endParaRPr lang="en-US" sz="1400" dirty="0"/>
                    </a:p>
                  </a:txBody>
                  <a:tcPr anchor="ctr"/>
                </a:tc>
                <a:tc>
                  <a:txBody>
                    <a:bodyPr/>
                    <a:lstStyle/>
                    <a:p>
                      <a:r>
                        <a:rPr lang="en-US" sz="1400" dirty="0" smtClean="0"/>
                        <a:t>Item1</a:t>
                      </a:r>
                      <a:endParaRPr lang="en-US" sz="1400" dirty="0"/>
                    </a:p>
                  </a:txBody>
                  <a:tcPr anchor="ctr"/>
                </a:tc>
                <a:tc>
                  <a:txBody>
                    <a:bodyPr/>
                    <a:lstStyle/>
                    <a:p>
                      <a:r>
                        <a:rPr lang="en-US" sz="1400" dirty="0" smtClean="0"/>
                        <a:t>Item2</a:t>
                      </a:r>
                      <a:endParaRPr lang="en-US" sz="1400" dirty="0"/>
                    </a:p>
                  </a:txBody>
                  <a:tcPr anchor="ctr"/>
                </a:tc>
                <a:tc>
                  <a:txBody>
                    <a:bodyPr/>
                    <a:lstStyle/>
                    <a:p>
                      <a:r>
                        <a:rPr lang="en-US" sz="1400" dirty="0" smtClean="0"/>
                        <a:t>Item3</a:t>
                      </a:r>
                      <a:endParaRPr lang="en-US" sz="1400" dirty="0"/>
                    </a:p>
                  </a:txBody>
                  <a:tcPr anchor="ctr"/>
                </a:tc>
                <a:tc>
                  <a:txBody>
                    <a:bodyPr/>
                    <a:lstStyle/>
                    <a:p>
                      <a:r>
                        <a:rPr lang="mr-IN" sz="1400" dirty="0" smtClean="0"/>
                        <a:t>…</a:t>
                      </a:r>
                      <a:endParaRPr lang="en-US" sz="1400" dirty="0"/>
                    </a:p>
                  </a:txBody>
                  <a:tcPr anchor="ctr"/>
                </a:tc>
                <a:tc>
                  <a:txBody>
                    <a:bodyPr/>
                    <a:lstStyle/>
                    <a:p>
                      <a:r>
                        <a:rPr lang="en-US" sz="1400" dirty="0" smtClean="0"/>
                        <a:t>m</a:t>
                      </a:r>
                      <a:endParaRPr lang="en-US" sz="1400" dirty="0"/>
                    </a:p>
                  </a:txBody>
                  <a:tcPr anchor="ctr"/>
                </a:tc>
              </a:tr>
              <a:tr h="591907">
                <a:tc>
                  <a:txBody>
                    <a:bodyPr/>
                    <a:lstStyle/>
                    <a:p>
                      <a:r>
                        <a:rPr lang="en-US" sz="1400" dirty="0" smtClean="0"/>
                        <a:t>User1</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r h="591907">
                <a:tc>
                  <a:txBody>
                    <a:bodyPr/>
                    <a:lstStyle/>
                    <a:p>
                      <a:r>
                        <a:rPr lang="en-US" sz="1400" dirty="0" smtClean="0"/>
                        <a:t>User2</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591907">
                <a:tc>
                  <a:txBody>
                    <a:bodyPr/>
                    <a:lstStyle/>
                    <a:p>
                      <a:r>
                        <a:rPr lang="mr-IN" sz="1400" dirty="0" smtClean="0"/>
                        <a:t>…</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91907">
                <a:tc>
                  <a:txBody>
                    <a:bodyPr/>
                    <a:lstStyle/>
                    <a:p>
                      <a:r>
                        <a:rPr lang="en-US" sz="1400" dirty="0" smtClean="0"/>
                        <a:t>n</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bl>
          </a:graphicData>
        </a:graphic>
      </p:graphicFrame>
      <p:sp>
        <p:nvSpPr>
          <p:cNvPr id="9" name="Striped Right Arrow 8"/>
          <p:cNvSpPr/>
          <p:nvPr/>
        </p:nvSpPr>
        <p:spPr>
          <a:xfrm>
            <a:off x="2136775" y="4563428"/>
            <a:ext cx="5621482" cy="581891"/>
          </a:xfrm>
          <a:prstGeom prst="stripedRightArrow">
            <a:avLst/>
          </a:prstGeom>
          <a:solidFill>
            <a:schemeClr val="tx2"/>
          </a:solidFill>
          <a:ln w="9525">
            <a:noFill/>
            <a:miter lim="800000"/>
            <a:headEnd/>
            <a:tailEnd/>
          </a:ln>
          <a:effectLst/>
        </p:spPr>
        <p:txBody>
          <a:bodyPr wrap="square" tIns="91440" bIns="91440" rtlCol="0" anchor="ctr">
            <a:prstTxWarp prst="textNoShape">
              <a:avLst/>
            </a:prstTxWarp>
            <a:noAutofit/>
          </a:bodyPr>
          <a:lstStyle/>
          <a:p>
            <a:pPr algn="ctr"/>
            <a:r>
              <a:rPr lang="en-US" kern="0" dirty="0" err="1" smtClean="0">
                <a:solidFill>
                  <a:prstClr val="white"/>
                </a:solidFill>
              </a:rPr>
              <a:t>Sparcity</a:t>
            </a:r>
            <a:endParaRPr lang="en-US" kern="0" dirty="0" smtClean="0">
              <a:solidFill>
                <a:prstClr val="white"/>
              </a:solidFill>
            </a:endParaRPr>
          </a:p>
        </p:txBody>
      </p:sp>
    </p:spTree>
    <p:extLst>
      <p:ext uri="{BB962C8B-B14F-4D97-AF65-F5344CB8AC3E}">
        <p14:creationId xmlns:p14="http://schemas.microsoft.com/office/powerpoint/2010/main" val="65158828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33462112"/>
              </p:ext>
            </p:extLst>
          </p:nvPr>
        </p:nvGraphicFramePr>
        <p:xfrm>
          <a:off x="457200" y="893763"/>
          <a:ext cx="8229600" cy="366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Recommendation System Rules</a:t>
            </a:r>
            <a:endParaRPr lang="en-US" dirty="0"/>
          </a:p>
        </p:txBody>
      </p:sp>
      <p:sp>
        <p:nvSpPr>
          <p:cNvPr id="5" name="Date Placeholder 4"/>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28437324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1657548"/>
            <a:ext cx="8490050" cy="364635"/>
          </a:xfrm>
          <a:prstGeom prst="rect">
            <a:avLst/>
          </a:prstGeom>
          <a:noFill/>
          <a:ln w="19050">
            <a:solidFill>
              <a:schemeClr val="accent1"/>
            </a:solidFill>
            <a:prstDash val="solid"/>
          </a:ln>
          <a:extLst>
            <a:ext uri="{909E8E84-426E-40dd-AFC4-6F175D3DCCD1}">
              <a14:hiddenFill xmlns="" xmlns:a14="http://schemas.microsoft.com/office/drawing/2010/main">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279997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2.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3.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4.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19202</TotalTime>
  <Words>4562</Words>
  <Application>Microsoft Macintosh PowerPoint</Application>
  <PresentationFormat>On-screen Show (16:9)</PresentationFormat>
  <Paragraphs>444</Paragraphs>
  <Slides>46</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Century Gothic</vt:lpstr>
      <vt:lpstr>greek</vt:lpstr>
      <vt:lpstr>Menlo-Regular</vt:lpstr>
      <vt:lpstr>Verdana</vt:lpstr>
      <vt:lpstr>Arial</vt:lpstr>
      <vt:lpstr>TDC_PPT_Branded_16-9_0217_full</vt:lpstr>
      <vt:lpstr>PowerPoint Presentation</vt:lpstr>
      <vt:lpstr>Agenda</vt:lpstr>
      <vt:lpstr>History of Recommendation</vt:lpstr>
      <vt:lpstr>PowerPoint Presentation</vt:lpstr>
      <vt:lpstr>Recommender Systems Impact</vt:lpstr>
      <vt:lpstr>What are recommender systems?</vt:lpstr>
      <vt:lpstr>Recommendation System Challenge</vt:lpstr>
      <vt:lpstr>Recommendation System Rules</vt:lpstr>
      <vt:lpstr>Agenda</vt:lpstr>
      <vt:lpstr>Traditional recommendation approaches</vt:lpstr>
      <vt:lpstr>Traditional recommendation approaches</vt:lpstr>
      <vt:lpstr>Traditional recommendation approaches</vt:lpstr>
      <vt:lpstr>Collaborative Filtering</vt:lpstr>
      <vt:lpstr>Collaborative Filtering</vt:lpstr>
      <vt:lpstr>Collaborative Filtering</vt:lpstr>
      <vt:lpstr>Collaborative Filtering</vt:lpstr>
      <vt:lpstr>Collaborative Filtering</vt:lpstr>
      <vt:lpstr>Collaborative Filtering</vt:lpstr>
      <vt:lpstr>ALS Method for Collaborative Filtering</vt:lpstr>
      <vt:lpstr>ALS Method for Collaborative Filtering</vt:lpstr>
      <vt:lpstr>ALS Method for Collaborative Filtering</vt:lpstr>
      <vt:lpstr>Matrix Factorization Notebook</vt:lpstr>
      <vt:lpstr>Our Dataset</vt:lpstr>
      <vt:lpstr>Our Dataset</vt:lpstr>
      <vt:lpstr>The Goal</vt:lpstr>
      <vt:lpstr>Implementation Steps</vt:lpstr>
      <vt:lpstr>Agenda</vt:lpstr>
      <vt:lpstr>Wide &amp; Deep Learning for Recommender Systems</vt:lpstr>
      <vt:lpstr>Wide Model</vt:lpstr>
      <vt:lpstr>Deep Model</vt:lpstr>
      <vt:lpstr>Wide &amp; Deep Model</vt:lpstr>
      <vt:lpstr>Wide &amp; Deep</vt:lpstr>
      <vt:lpstr>Wide &amp; Deep</vt:lpstr>
      <vt:lpstr>Wide &amp; Deep</vt:lpstr>
      <vt:lpstr>Wide &amp; Deep</vt:lpstr>
      <vt:lpstr>Wide &amp; Deep</vt:lpstr>
      <vt:lpstr>Deep and Wide Notebook</vt:lpstr>
      <vt:lpstr>The Goal</vt:lpstr>
      <vt:lpstr>Implementation Steps</vt:lpstr>
      <vt:lpstr>Agenda</vt:lpstr>
      <vt:lpstr>Deep Matrix Factorization Notebook</vt:lpstr>
      <vt:lpstr>The Goal</vt:lpstr>
      <vt:lpstr>The Advantage</vt:lpstr>
      <vt:lpstr>The Model</vt:lpstr>
      <vt:lpstr>Implementation Steps</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 Patel</cp:lastModifiedBy>
  <cp:revision>180</cp:revision>
  <dcterms:modified xsi:type="dcterms:W3CDTF">2017-09-26T05:44:01Z</dcterms:modified>
</cp:coreProperties>
</file>